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82" r:id="rId3"/>
    <p:sldId id="271" r:id="rId4"/>
    <p:sldId id="257" r:id="rId5"/>
    <p:sldId id="258" r:id="rId6"/>
    <p:sldId id="259" r:id="rId7"/>
    <p:sldId id="260" r:id="rId8"/>
    <p:sldId id="272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67" r:id="rId17"/>
    <p:sldId id="268" r:id="rId18"/>
    <p:sldId id="277" r:id="rId19"/>
    <p:sldId id="278" r:id="rId20"/>
    <p:sldId id="273" r:id="rId21"/>
    <p:sldId id="274" r:id="rId22"/>
    <p:sldId id="279" r:id="rId23"/>
    <p:sldId id="275" r:id="rId24"/>
    <p:sldId id="280" r:id="rId25"/>
    <p:sldId id="281" r:id="rId26"/>
    <p:sldId id="276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46"/>
  </p:normalViewPr>
  <p:slideViewPr>
    <p:cSldViewPr snapToGrid="0" snapToObjects="1">
      <p:cViewPr varScale="1">
        <p:scale>
          <a:sx n="89" d="100"/>
          <a:sy n="89" d="100"/>
        </p:scale>
        <p:origin x="17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9600" dirty="0" err="1" smtClean="0"/>
              <a:t>Futsal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19140000">
            <a:off x="1069402" y="2399488"/>
            <a:ext cx="6511131" cy="329259"/>
          </a:xfrm>
        </p:spPr>
        <p:txBody>
          <a:bodyPr>
            <a:noAutofit/>
          </a:bodyPr>
          <a:lstStyle/>
          <a:p>
            <a:r>
              <a:rPr lang="de-DE" sz="1600" dirty="0" smtClean="0"/>
              <a:t>Kurzzusammenfassung- </a:t>
            </a:r>
            <a:br>
              <a:rPr lang="de-DE" sz="1600" dirty="0" smtClean="0"/>
            </a:br>
            <a:r>
              <a:rPr lang="de-DE" sz="1600" dirty="0" smtClean="0"/>
              <a:t>Obertrauner Sportseminar 2018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5586414" y="5957888"/>
            <a:ext cx="301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Johann Freudenthaler, </a:t>
            </a:r>
            <a:r>
              <a:rPr lang="de-DE" dirty="0" err="1" smtClean="0"/>
              <a:t>BEd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UEFA-A-Lizenz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18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4+1</a:t>
            </a:r>
          </a:p>
          <a:p>
            <a:endParaRPr lang="de-DE" sz="3600" dirty="0"/>
          </a:p>
          <a:p>
            <a:r>
              <a:rPr lang="de-DE" sz="3600" dirty="0" smtClean="0"/>
              <a:t>Wechsel in der Wechselzone!</a:t>
            </a:r>
            <a:br>
              <a:rPr lang="de-DE" sz="3600" dirty="0" smtClean="0"/>
            </a:br>
            <a:r>
              <a:rPr lang="de-DE" sz="2800" dirty="0" smtClean="0"/>
              <a:t>Spieler muss zuerst das Feld verlassen!</a:t>
            </a:r>
          </a:p>
        </p:txBody>
      </p:sp>
    </p:spTree>
    <p:extLst>
      <p:ext uri="{BB962C8B-B14F-4D97-AF65-F5344CB8AC3E}">
        <p14:creationId xmlns:p14="http://schemas.microsoft.com/office/powerpoint/2010/main" val="166580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Besondere Spielregeln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Ball wird, nach out, von der Seite eingespielt!</a:t>
            </a:r>
          </a:p>
          <a:p>
            <a:endParaRPr lang="de-DE" sz="2800" dirty="0"/>
          </a:p>
          <a:p>
            <a:r>
              <a:rPr lang="de-DE" sz="2800" dirty="0" smtClean="0"/>
              <a:t>Ball liegt auf der Linie – Fuß steht hinter der Linie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1826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Einki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729"/>
          <a:stretch>
            <a:fillRect/>
          </a:stretch>
        </p:blipFill>
        <p:spPr>
          <a:xfrm>
            <a:off x="431712" y="914400"/>
            <a:ext cx="7912188" cy="3766077"/>
          </a:xfrm>
        </p:spPr>
      </p:pic>
    </p:spTree>
    <p:extLst>
      <p:ext uri="{BB962C8B-B14F-4D97-AF65-F5344CB8AC3E}">
        <p14:creationId xmlns:p14="http://schemas.microsoft.com/office/powerpoint/2010/main" val="44457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Besondere </a:t>
            </a:r>
            <a:r>
              <a:rPr lang="de-DE" dirty="0" err="1" smtClean="0"/>
              <a:t>spielregeln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311" y="914400"/>
            <a:ext cx="8758238" cy="3579849"/>
          </a:xfrm>
        </p:spPr>
        <p:txBody>
          <a:bodyPr>
            <a:noAutofit/>
          </a:bodyPr>
          <a:lstStyle/>
          <a:p>
            <a:r>
              <a:rPr lang="de-DE" sz="2800" u="sng" dirty="0" smtClean="0"/>
              <a:t>Torabstoß:</a:t>
            </a:r>
          </a:p>
          <a:p>
            <a:r>
              <a:rPr lang="de-DE" sz="2800" dirty="0" smtClean="0"/>
              <a:t>Ball wird ins Spiel geworfen!</a:t>
            </a:r>
          </a:p>
          <a:p>
            <a:endParaRPr lang="de-DE" sz="2800" dirty="0"/>
          </a:p>
          <a:p>
            <a:r>
              <a:rPr lang="de-DE" sz="2800" u="sng" dirty="0" smtClean="0"/>
              <a:t>Standards:</a:t>
            </a:r>
          </a:p>
          <a:p>
            <a:r>
              <a:rPr lang="de-DE" sz="2800" dirty="0" smtClean="0"/>
              <a:t>Bei allen liegenden Bällen gilt die 4 </a:t>
            </a:r>
            <a:r>
              <a:rPr lang="de-DE" sz="2800" dirty="0"/>
              <a:t>S</a:t>
            </a:r>
            <a:r>
              <a:rPr lang="de-DE" sz="2800" dirty="0" smtClean="0"/>
              <a:t>ek. Regel!</a:t>
            </a:r>
          </a:p>
          <a:p>
            <a:r>
              <a:rPr lang="de-DE" sz="2800" dirty="0" smtClean="0"/>
              <a:t>Ball muss innerhalb von 4 </a:t>
            </a:r>
            <a:r>
              <a:rPr lang="de-DE" sz="2800" dirty="0"/>
              <a:t>S</a:t>
            </a:r>
            <a:r>
              <a:rPr lang="de-DE" sz="2800" dirty="0" smtClean="0"/>
              <a:t>ek. ins Spiel gebracht werden!</a:t>
            </a:r>
          </a:p>
          <a:p>
            <a:r>
              <a:rPr lang="de-DE" sz="2800" dirty="0" smtClean="0"/>
              <a:t>Distanz des Gegners immer mindestens 5m!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028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ck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 b="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712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Besondere Spielregeln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Rückpass zum Torhüter nur 1x erlaubt!</a:t>
            </a:r>
          </a:p>
          <a:p>
            <a:r>
              <a:rPr lang="de-DE" sz="2800" dirty="0" smtClean="0"/>
              <a:t>2 Rückpass erst möglich, wenn der Gegner den Ball berührt hat!</a:t>
            </a:r>
          </a:p>
          <a:p>
            <a:endParaRPr lang="de-DE" sz="2800" dirty="0"/>
          </a:p>
          <a:p>
            <a:r>
              <a:rPr lang="de-DE" sz="2800" u="sng" dirty="0" smtClean="0"/>
              <a:t>Praxis: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Auf Rückpässe verzichten!</a:t>
            </a:r>
            <a:endParaRPr lang="de-DE" sz="2800" dirty="0"/>
          </a:p>
          <a:p>
            <a:r>
              <a:rPr lang="de-DE" sz="2800" dirty="0" smtClean="0"/>
              <a:t>                                      Förderung des off. Spiels!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3923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Spielszen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 b="7694"/>
          <a:stretch>
            <a:fillRect/>
          </a:stretch>
        </p:blipFill>
        <p:spPr>
          <a:xfrm>
            <a:off x="431712" y="914400"/>
            <a:ext cx="7912188" cy="3766077"/>
          </a:xfrm>
        </p:spPr>
      </p:pic>
    </p:spTree>
    <p:extLst>
      <p:ext uri="{BB962C8B-B14F-4D97-AF65-F5344CB8AC3E}">
        <p14:creationId xmlns:p14="http://schemas.microsoft.com/office/powerpoint/2010/main" val="104889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Foul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Die ersten 5 Fouls einer Mannschaft pro Halbzeit werden vermerkt!</a:t>
            </a:r>
          </a:p>
          <a:p>
            <a:endParaRPr lang="de-DE" sz="2800" dirty="0"/>
          </a:p>
          <a:p>
            <a:r>
              <a:rPr lang="de-DE" sz="2800" u="sng" dirty="0" smtClean="0"/>
              <a:t>Ab dem 6. Foul </a:t>
            </a:r>
            <a:r>
              <a:rPr lang="de-DE" sz="2800" dirty="0" smtClean="0"/>
              <a:t>(pro HZ) gibt es einen </a:t>
            </a:r>
            <a:r>
              <a:rPr lang="de-DE" sz="2800" u="sng" dirty="0" smtClean="0"/>
              <a:t>Strafstoß</a:t>
            </a:r>
            <a:r>
              <a:rPr lang="de-DE" sz="2800" dirty="0" smtClean="0"/>
              <a:t> von der </a:t>
            </a:r>
            <a:r>
              <a:rPr lang="de-DE" sz="2800" u="sng" dirty="0" smtClean="0"/>
              <a:t>10m</a:t>
            </a:r>
            <a:r>
              <a:rPr lang="de-DE" sz="2800" dirty="0" smtClean="0"/>
              <a:t> Marke!</a:t>
            </a:r>
          </a:p>
          <a:p>
            <a:r>
              <a:rPr lang="de-DE" sz="2800" dirty="0" smtClean="0"/>
              <a:t>Es darf keine Mauer gebildet werden und alle restlichen Spieler dürfen sich höchstens auf </a:t>
            </a:r>
            <a:r>
              <a:rPr lang="de-DE" sz="2800" dirty="0" err="1" smtClean="0"/>
              <a:t>Ballhöhe</a:t>
            </a:r>
            <a:r>
              <a:rPr lang="de-DE" sz="2800" dirty="0" smtClean="0"/>
              <a:t> befinden!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4593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Taktik -Training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600" u="sng" dirty="0"/>
              <a:t>Individualtaktik </a:t>
            </a:r>
          </a:p>
          <a:p>
            <a:r>
              <a:rPr lang="de-DE" sz="2000" dirty="0"/>
              <a:t>Defensivhandlungen </a:t>
            </a:r>
          </a:p>
          <a:p>
            <a:r>
              <a:rPr lang="de-DE" sz="2000" dirty="0"/>
              <a:t>Offensivhandlungen 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600" u="sng" dirty="0" smtClean="0"/>
              <a:t>Gruppentaktik </a:t>
            </a:r>
            <a:endParaRPr lang="de-DE" sz="2600" u="sng" dirty="0"/>
          </a:p>
          <a:p>
            <a:r>
              <a:rPr lang="de-DE" sz="2000" dirty="0"/>
              <a:t>Defensivsysteme </a:t>
            </a:r>
            <a:endParaRPr lang="de-DE" sz="2000" dirty="0" smtClean="0"/>
          </a:p>
          <a:p>
            <a:r>
              <a:rPr lang="de-DE" sz="2000" dirty="0" smtClean="0"/>
              <a:t>Offensivsysteme 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Spielzu</a:t>
            </a:r>
            <a:r>
              <a:rPr lang="de-DE" sz="2000" dirty="0" err="1"/>
              <a:t>̈ge</a:t>
            </a:r>
            <a:r>
              <a:rPr lang="de-DE" sz="2000" dirty="0"/>
              <a:t> &amp; Standards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873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Defensive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ZIEL :</a:t>
            </a:r>
            <a:br>
              <a:rPr lang="de-DE" sz="2400" dirty="0"/>
            </a:br>
            <a:endParaRPr lang="de-DE" sz="2400" dirty="0" smtClean="0"/>
          </a:p>
          <a:p>
            <a:r>
              <a:rPr lang="de-DE" sz="2400" u="sng" dirty="0" smtClean="0"/>
              <a:t>Tore </a:t>
            </a:r>
            <a:r>
              <a:rPr lang="de-DE" sz="2400" u="sng" dirty="0"/>
              <a:t>zu verhindern / erschweren </a:t>
            </a:r>
            <a:endParaRPr lang="de-DE" sz="2400" u="sng" dirty="0" smtClean="0"/>
          </a:p>
          <a:p>
            <a:pPr>
              <a:buFont typeface="Arial" charset="0"/>
              <a:buChar char="•"/>
            </a:pPr>
            <a:r>
              <a:rPr lang="de-DE" sz="2400" dirty="0" smtClean="0"/>
              <a:t>Spielsystem? (Umschaltbewegungen)</a:t>
            </a:r>
          </a:p>
          <a:p>
            <a:pPr>
              <a:buFont typeface="Arial" charset="0"/>
              <a:buChar char="•"/>
            </a:pPr>
            <a:r>
              <a:rPr lang="de-DE" sz="2400" dirty="0" smtClean="0"/>
              <a:t>Mann-/Raumdeckung, kombinierte Deckung</a:t>
            </a:r>
          </a:p>
          <a:p>
            <a:pPr>
              <a:buFont typeface="Arial" charset="0"/>
              <a:buChar char="•"/>
            </a:pPr>
            <a:r>
              <a:rPr lang="de-DE" sz="2400" dirty="0" smtClean="0"/>
              <a:t>Verteidigungszone (tief-mittel-hoch)</a:t>
            </a:r>
          </a:p>
          <a:p>
            <a:r>
              <a:rPr lang="de-DE" sz="2400" u="sng" dirty="0" smtClean="0"/>
              <a:t>Resultat:</a:t>
            </a:r>
            <a:endParaRPr lang="de-DE" sz="2400" u="sng" dirty="0"/>
          </a:p>
          <a:p>
            <a:r>
              <a:rPr lang="de-DE" sz="2400" dirty="0"/>
              <a:t>Ballbesitz wiederzuerlangen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0527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463" y="914400"/>
            <a:ext cx="8072437" cy="4614372"/>
          </a:xfrm>
        </p:spPr>
        <p:txBody>
          <a:bodyPr>
            <a:normAutofit/>
          </a:bodyPr>
          <a:lstStyle/>
          <a:p>
            <a:r>
              <a:rPr lang="de-DE" sz="2800" dirty="0" err="1"/>
              <a:t>Futsal</a:t>
            </a:r>
            <a:r>
              <a:rPr lang="de-DE" sz="2800" dirty="0"/>
              <a:t> (</a:t>
            </a:r>
            <a:r>
              <a:rPr lang="de-DE" sz="2800" dirty="0" err="1"/>
              <a:t>Futebol</a:t>
            </a:r>
            <a:r>
              <a:rPr lang="de-DE" sz="2800" dirty="0"/>
              <a:t> de </a:t>
            </a:r>
            <a:r>
              <a:rPr lang="de-DE" sz="2800" dirty="0" err="1"/>
              <a:t>Salao</a:t>
            </a:r>
            <a:r>
              <a:rPr lang="de-DE" sz="2800" dirty="0"/>
              <a:t> = Fußball in der Halle) </a:t>
            </a:r>
            <a:endParaRPr lang="de-DE" sz="2800" dirty="0" smtClean="0"/>
          </a:p>
          <a:p>
            <a:r>
              <a:rPr lang="de-DE" sz="2000" dirty="0" smtClean="0"/>
              <a:t>Kommt aus dem südamerikanischen Raum und wurde anscheinend sogar in Uruguay in den 1930er Jahren für den Schulsport erfunden. </a:t>
            </a:r>
            <a:br>
              <a:rPr lang="de-DE" sz="2000" dirty="0" smtClean="0"/>
            </a:br>
            <a:r>
              <a:rPr lang="de-DE" sz="2000" dirty="0" smtClean="0"/>
              <a:t>Anpassung an die Gegebenheiten mit Hallengrößen, Torgrößen....</a:t>
            </a:r>
          </a:p>
          <a:p>
            <a:endParaRPr lang="de-DE" sz="2000" dirty="0"/>
          </a:p>
          <a:p>
            <a:r>
              <a:rPr lang="de-DE" sz="2000" dirty="0" smtClean="0"/>
              <a:t>Mittlerweile ist es der weltweit am schnellsten wachsende Hallensport, der seit 1989 bereits von der FIFA und der UEFA international betrieben und gefördert wird.</a:t>
            </a:r>
          </a:p>
          <a:p>
            <a:endParaRPr lang="de-DE" sz="2000" dirty="0"/>
          </a:p>
          <a:p>
            <a:r>
              <a:rPr lang="de-DE" sz="2000" dirty="0" smtClean="0"/>
              <a:t>Derzeit haben über 130 FIFA Nationen den </a:t>
            </a:r>
            <a:r>
              <a:rPr lang="de-DE" sz="2000" dirty="0" err="1" smtClean="0"/>
              <a:t>Futsal</a:t>
            </a:r>
            <a:r>
              <a:rPr lang="de-DE" sz="2000" dirty="0" smtClean="0"/>
              <a:t> in ihren nationalen und internationalen Programmen aufgenommen!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50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Spielsystem Raute 1-2-1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64" y="1142999"/>
            <a:ext cx="9272588" cy="454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04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Spielsystem Quadrat 2-2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7" y="914400"/>
            <a:ext cx="9204008" cy="4600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63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Offensive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2400" dirty="0"/>
              <a:t>Ziel: 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u="sng" dirty="0" smtClean="0"/>
              <a:t>TOR </a:t>
            </a:r>
          </a:p>
          <a:p>
            <a:r>
              <a:rPr lang="de-DE" sz="2400" dirty="0" smtClean="0"/>
              <a:t>Ballbesitz </a:t>
            </a:r>
            <a:endParaRPr lang="de-DE" sz="2400" dirty="0"/>
          </a:p>
          <a:p>
            <a:r>
              <a:rPr lang="de-DE" sz="2400" dirty="0" smtClean="0"/>
              <a:t>Richtung </a:t>
            </a:r>
            <a:r>
              <a:rPr lang="de-DE" sz="2400" dirty="0"/>
              <a:t>gegnerisches Tor zu kommen und abzuschließen 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FRAGE: WIE? </a:t>
            </a:r>
          </a:p>
          <a:p>
            <a:r>
              <a:rPr lang="de-DE" sz="2400" dirty="0"/>
              <a:t>Passstafetten, Dribblings und Positionswechsel (Rotationen) </a:t>
            </a:r>
          </a:p>
          <a:p>
            <a:endParaRPr lang="de-DE" sz="24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340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Pässe im </a:t>
            </a:r>
            <a:r>
              <a:rPr lang="de-DE" dirty="0" err="1" smtClean="0"/>
              <a:t>Futsal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785813"/>
            <a:ext cx="8063865" cy="587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176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Ableitungen für die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3999" cy="3579849"/>
          </a:xfrm>
        </p:spPr>
        <p:txBody>
          <a:bodyPr>
            <a:noAutofit/>
          </a:bodyPr>
          <a:lstStyle/>
          <a:p>
            <a:r>
              <a:rPr lang="de-DE" sz="2400" dirty="0" smtClean="0"/>
              <a:t>Ball besorgen!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Schülerliga Hallencup wird schon seit Jahren als </a:t>
            </a:r>
            <a:r>
              <a:rPr lang="de-DE" sz="2400" dirty="0" err="1" smtClean="0">
                <a:solidFill>
                  <a:srgbClr val="FF0000"/>
                </a:solidFill>
              </a:rPr>
              <a:t>Futsal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Bewerb</a:t>
            </a:r>
            <a:r>
              <a:rPr lang="de-DE" sz="2400" dirty="0" smtClean="0">
                <a:solidFill>
                  <a:srgbClr val="FF0000"/>
                </a:solidFill>
              </a:rPr>
              <a:t> ausgetragen</a:t>
            </a:r>
          </a:p>
          <a:p>
            <a:r>
              <a:rPr lang="de-DE" sz="2400" u="sng" dirty="0" smtClean="0"/>
              <a:t>Leicht umzusetzen: </a:t>
            </a:r>
          </a:p>
          <a:p>
            <a:r>
              <a:rPr lang="de-DE" sz="2400" dirty="0" smtClean="0"/>
              <a:t>keine Banden, weniger Verletzungsgefahr, weniger Zweikämpfe</a:t>
            </a:r>
          </a:p>
          <a:p>
            <a:r>
              <a:rPr lang="de-DE" sz="2400" dirty="0" smtClean="0"/>
              <a:t>Bessere Grundtechnik notwendig! </a:t>
            </a:r>
            <a:r>
              <a:rPr lang="mr-IN" sz="2400" dirty="0" smtClean="0"/>
              <a:t>–</a:t>
            </a:r>
            <a:r>
              <a:rPr lang="de-DE" sz="2400" dirty="0" smtClean="0"/>
              <a:t> Hebung der Spielqualität</a:t>
            </a:r>
          </a:p>
          <a:p>
            <a:endParaRPr lang="de-DE" sz="2400" dirty="0" smtClean="0"/>
          </a:p>
          <a:p>
            <a:r>
              <a:rPr lang="de-DE" sz="2400" u="sng" dirty="0" smtClean="0"/>
              <a:t>Training:</a:t>
            </a:r>
            <a:endParaRPr lang="de-DE" sz="2400" u="sng" dirty="0"/>
          </a:p>
          <a:p>
            <a:r>
              <a:rPr lang="de-DE" sz="2400" dirty="0" smtClean="0"/>
              <a:t>Grundtechniken (Ballführung, Finten, Passspiel, Abschluss) trainieren!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9648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Studie: Universität Frankfurt, 2010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00628"/>
            <a:ext cx="9244013" cy="4614372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Die Ergebnisse sprachen klar für den Einsatz eines </a:t>
            </a:r>
            <a:r>
              <a:rPr lang="de-DE" sz="2400" dirty="0" err="1">
                <a:solidFill>
                  <a:srgbClr val="FF0000"/>
                </a:solidFill>
              </a:rPr>
              <a:t>Futsal</a:t>
            </a:r>
            <a:r>
              <a:rPr lang="de-DE" sz="2400" dirty="0">
                <a:solidFill>
                  <a:srgbClr val="FF0000"/>
                </a:solidFill>
              </a:rPr>
              <a:t>-Balls, weil:</a:t>
            </a:r>
          </a:p>
          <a:p>
            <a:pPr lvl="0">
              <a:buFont typeface="Arial" charset="0"/>
              <a:buChar char="•"/>
            </a:pPr>
            <a:r>
              <a:rPr lang="de-DE" sz="2400" dirty="0"/>
              <a:t>die </a:t>
            </a:r>
            <a:r>
              <a:rPr lang="de-DE" sz="2400" u="sng" dirty="0"/>
              <a:t>technischen Fertigkeiten </a:t>
            </a:r>
            <a:r>
              <a:rPr lang="de-DE" sz="2400" dirty="0"/>
              <a:t>stark gefördert werden</a:t>
            </a:r>
          </a:p>
          <a:p>
            <a:pPr lvl="0">
              <a:buFont typeface="Arial" charset="0"/>
              <a:buChar char="•"/>
            </a:pPr>
            <a:r>
              <a:rPr lang="de-DE" sz="2400" dirty="0"/>
              <a:t>die </a:t>
            </a:r>
            <a:r>
              <a:rPr lang="de-DE" sz="2400" u="sng" dirty="0"/>
              <a:t>Handlungsschnelligkeit</a:t>
            </a:r>
            <a:r>
              <a:rPr lang="de-DE" sz="2400" dirty="0"/>
              <a:t> gesteigert wird</a:t>
            </a:r>
          </a:p>
          <a:p>
            <a:pPr lvl="0">
              <a:buFont typeface="Arial" charset="0"/>
              <a:buChar char="•"/>
            </a:pPr>
            <a:r>
              <a:rPr lang="de-DE" sz="2400" dirty="0"/>
              <a:t>die </a:t>
            </a:r>
            <a:r>
              <a:rPr lang="de-DE" sz="2400" u="sng" dirty="0"/>
              <a:t>Motivation</a:t>
            </a:r>
            <a:r>
              <a:rPr lang="de-DE" sz="2400" dirty="0"/>
              <a:t> der Spieler durch </a:t>
            </a:r>
            <a:r>
              <a:rPr lang="de-DE" sz="2400" u="sng" dirty="0"/>
              <a:t>Erfolgsmomente</a:t>
            </a:r>
            <a:r>
              <a:rPr lang="de-DE" sz="2400" dirty="0"/>
              <a:t> erhöht wird</a:t>
            </a:r>
          </a:p>
          <a:p>
            <a:pPr lvl="0">
              <a:buFont typeface="Arial" charset="0"/>
              <a:buChar char="•"/>
            </a:pPr>
            <a:r>
              <a:rPr lang="de-DE" sz="2400" dirty="0"/>
              <a:t>die Spieler mehr </a:t>
            </a:r>
            <a:r>
              <a:rPr lang="de-DE" sz="2400" u="sng" dirty="0"/>
              <a:t>Verantwortung</a:t>
            </a:r>
            <a:r>
              <a:rPr lang="de-DE" sz="2400" dirty="0"/>
              <a:t> im Spiel übernehmen</a:t>
            </a:r>
          </a:p>
          <a:p>
            <a:pPr lvl="0">
              <a:buFont typeface="Arial" charset="0"/>
              <a:buChar char="•"/>
            </a:pPr>
            <a:r>
              <a:rPr lang="de-DE" sz="2400" dirty="0"/>
              <a:t>das </a:t>
            </a:r>
            <a:r>
              <a:rPr lang="de-DE" sz="2400" u="sng" dirty="0"/>
              <a:t>geringere Verletzungsrisiko </a:t>
            </a:r>
            <a:r>
              <a:rPr lang="de-DE" sz="2400" dirty="0"/>
              <a:t>die Attraktivität erhöht</a:t>
            </a:r>
          </a:p>
          <a:p>
            <a:pPr lvl="0">
              <a:buFont typeface="Arial" charset="0"/>
              <a:buChar char="•"/>
            </a:pPr>
            <a:r>
              <a:rPr lang="de-DE" sz="2400" dirty="0"/>
              <a:t>es eine </a:t>
            </a:r>
            <a:r>
              <a:rPr lang="de-DE" sz="2400" u="sng" dirty="0"/>
              <a:t>Abwechslung </a:t>
            </a:r>
            <a:r>
              <a:rPr lang="de-DE" sz="2400" dirty="0"/>
              <a:t>zum konventionellen Fußballtraining ist.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562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STARS im Fußball  - ÜBER FUTSAL!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100628"/>
            <a:ext cx="8758237" cy="3579849"/>
          </a:xfrm>
        </p:spPr>
        <p:txBody>
          <a:bodyPr>
            <a:noAutofit/>
          </a:bodyPr>
          <a:lstStyle/>
          <a:p>
            <a:r>
              <a:rPr lang="de-DE" sz="2400" dirty="0" err="1">
                <a:latin typeface="Apple Braille" charset="0"/>
                <a:ea typeface="Apple Braille" charset="0"/>
                <a:cs typeface="Apple Braille" charset="0"/>
              </a:rPr>
              <a:t>Futsal</a:t>
            </a:r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 hat mich zu dem Spieler gemacht der ich heute </a:t>
            </a:r>
            <a:r>
              <a:rPr lang="de-DE" sz="2400" dirty="0" smtClean="0">
                <a:latin typeface="Apple Braille" charset="0"/>
                <a:ea typeface="Apple Braille" charset="0"/>
                <a:cs typeface="Apple Braille" charset="0"/>
              </a:rPr>
              <a:t>bin!</a:t>
            </a:r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MESSI </a:t>
            </a:r>
            <a:endParaRPr lang="de-DE" sz="2400" dirty="0">
              <a:solidFill>
                <a:srgbClr val="FF0000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Ich habe mit </a:t>
            </a:r>
            <a:r>
              <a:rPr lang="de-DE" sz="2400" dirty="0" err="1">
                <a:latin typeface="Apple Braille" charset="0"/>
                <a:ea typeface="Apple Braille" charset="0"/>
                <a:cs typeface="Apple Braille" charset="0"/>
              </a:rPr>
              <a:t>Futsal</a:t>
            </a:r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 begonnen, da liegen meine </a:t>
            </a:r>
            <a:r>
              <a:rPr lang="de-DE" sz="2400" dirty="0" smtClean="0">
                <a:latin typeface="Apple Braille" charset="0"/>
                <a:ea typeface="Apple Braille" charset="0"/>
                <a:cs typeface="Apple Braille" charset="0"/>
              </a:rPr>
              <a:t>Wurzeln!            </a:t>
            </a:r>
            <a:r>
              <a:rPr lang="de-DE" sz="2400" dirty="0" smtClean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INIESTA </a:t>
            </a:r>
            <a:endParaRPr lang="de-DE" sz="2400" dirty="0">
              <a:solidFill>
                <a:srgbClr val="FF0000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Ohne </a:t>
            </a:r>
            <a:r>
              <a:rPr lang="de-DE" sz="2400" dirty="0" err="1">
                <a:latin typeface="Apple Braille" charset="0"/>
                <a:ea typeface="Apple Braille" charset="0"/>
                <a:cs typeface="Apple Braille" charset="0"/>
              </a:rPr>
              <a:t>Futsal</a:t>
            </a:r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de-DE" sz="2400" dirty="0" err="1">
                <a:latin typeface="Apple Braille" charset="0"/>
                <a:ea typeface="Apple Braille" charset="0"/>
                <a:cs typeface="Apple Braille" charset="0"/>
              </a:rPr>
              <a:t>wäre</a:t>
            </a:r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 ich nie so weit </a:t>
            </a:r>
            <a:r>
              <a:rPr lang="de-DE" sz="2400" dirty="0" smtClean="0">
                <a:latin typeface="Apple Braille" charset="0"/>
                <a:ea typeface="Apple Braille" charset="0"/>
                <a:cs typeface="Apple Braille" charset="0"/>
              </a:rPr>
              <a:t>gekommen!</a:t>
            </a:r>
            <a:br>
              <a:rPr lang="de-DE" sz="2400" dirty="0" smtClean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de-DE" sz="2400" dirty="0" smtClean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C.RONALDO </a:t>
            </a:r>
            <a:endParaRPr lang="de-DE" sz="2400" dirty="0">
              <a:solidFill>
                <a:srgbClr val="FF0000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Viele meiner Tricks habe ich mir beim </a:t>
            </a:r>
            <a:r>
              <a:rPr lang="de-DE" sz="2400" dirty="0" err="1">
                <a:latin typeface="Apple Braille" charset="0"/>
                <a:ea typeface="Apple Braille" charset="0"/>
                <a:cs typeface="Apple Braille" charset="0"/>
              </a:rPr>
              <a:t>Futsal</a:t>
            </a:r>
            <a:r>
              <a:rPr lang="de-DE" sz="24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de-DE" sz="2400" dirty="0" smtClean="0">
                <a:latin typeface="Apple Braille" charset="0"/>
                <a:ea typeface="Apple Braille" charset="0"/>
                <a:cs typeface="Apple Braille" charset="0"/>
              </a:rPr>
              <a:t>angeeignet! </a:t>
            </a:r>
            <a:r>
              <a:rPr lang="de-DE" sz="2400" dirty="0">
                <a:solidFill>
                  <a:srgbClr val="FF0000"/>
                </a:solidFill>
                <a:latin typeface="Apple Braille" charset="0"/>
                <a:ea typeface="Apple Braille" charset="0"/>
                <a:cs typeface="Apple Braille" charset="0"/>
              </a:rPr>
              <a:t>RONALDINHO </a:t>
            </a:r>
          </a:p>
          <a:p>
            <a:endParaRPr lang="de-DE" sz="2400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50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 in die Praxis............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9600" dirty="0" smtClean="0">
              <a:latin typeface="Apple Chancery"/>
              <a:cs typeface="Apple Chancery"/>
            </a:endParaRPr>
          </a:p>
          <a:p>
            <a:pPr algn="ctr"/>
            <a:r>
              <a:rPr lang="de-DE" sz="9600" dirty="0" smtClean="0">
                <a:latin typeface="Apple Chancery"/>
                <a:cs typeface="Apple Chancery"/>
              </a:rPr>
              <a:t>Viel Spaß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72200" y="5772151"/>
            <a:ext cx="2806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Johann Freudenthaler, </a:t>
            </a:r>
            <a:r>
              <a:rPr lang="de-DE" dirty="0" err="1"/>
              <a:t>BEd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UEFA-A-Lizenz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24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8000" dirty="0" smtClean="0"/>
              <a:t>Hallenspiel ohne Banden!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183424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Regeln – Das Spielfeld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3999" cy="5772150"/>
          </a:xfrm>
        </p:spPr>
      </p:pic>
    </p:spTree>
    <p:extLst>
      <p:ext uri="{BB962C8B-B14F-4D97-AF65-F5344CB8AC3E}">
        <p14:creationId xmlns:p14="http://schemas.microsoft.com/office/powerpoint/2010/main" val="429162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SpielfeldgrößeE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International:</a:t>
            </a:r>
            <a:r>
              <a:rPr lang="de-DE" sz="3200" dirty="0" smtClean="0"/>
              <a:t> rechteckige Form - 40x20m</a:t>
            </a:r>
          </a:p>
          <a:p>
            <a:endParaRPr lang="de-DE" sz="3200" dirty="0"/>
          </a:p>
          <a:p>
            <a:r>
              <a:rPr lang="de-DE" sz="3200" u="sng" dirty="0" smtClean="0"/>
              <a:t>National: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Länge mind. 25m – höchstens 42m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               </a:t>
            </a:r>
            <a:br>
              <a:rPr lang="de-DE" sz="3200" dirty="0" smtClean="0"/>
            </a:br>
            <a:r>
              <a:rPr lang="de-DE" sz="3200" dirty="0" smtClean="0"/>
              <a:t>Breite mind. 15m – höchstens 25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4096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Spielfeld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3600" b="0" dirty="0" smtClean="0"/>
              <a:t>d.h. normale Halle mit vorhandenen Linien und </a:t>
            </a:r>
            <a:r>
              <a:rPr lang="de-DE" sz="3600" dirty="0" smtClean="0"/>
              <a:t>3x2m Toren </a:t>
            </a:r>
            <a:r>
              <a:rPr lang="de-DE" sz="3600" b="0" dirty="0" smtClean="0"/>
              <a:t>eignen sich ohne großen Aufwand!</a:t>
            </a:r>
          </a:p>
          <a:p>
            <a:endParaRPr lang="de-DE" sz="3600" b="0" dirty="0"/>
          </a:p>
          <a:p>
            <a:r>
              <a:rPr lang="de-DE" sz="3600" b="0" dirty="0" smtClean="0"/>
              <a:t>Lediglich eine 10m Strafstoßmarke sollte markiert werden!</a:t>
            </a:r>
            <a:endParaRPr lang="de-DE" sz="3600" b="0" dirty="0"/>
          </a:p>
        </p:txBody>
      </p:sp>
    </p:spTree>
    <p:extLst>
      <p:ext uri="{BB962C8B-B14F-4D97-AF65-F5344CB8AC3E}">
        <p14:creationId xmlns:p14="http://schemas.microsoft.com/office/powerpoint/2010/main" val="196740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Gespielt wird mit einem eigenen </a:t>
            </a:r>
            <a:r>
              <a:rPr lang="de-DE" sz="2800" dirty="0" err="1" smtClean="0"/>
              <a:t>Futsalball</a:t>
            </a:r>
            <a:endParaRPr lang="de-DE" sz="2800" dirty="0" smtClean="0"/>
          </a:p>
          <a:p>
            <a:r>
              <a:rPr lang="de-DE" sz="2800" dirty="0" smtClean="0"/>
              <a:t>Dieser ist sprungreduziert und wiegt im Erwachsenen und Jugendbereich (ab13 Jahren) 400g</a:t>
            </a:r>
          </a:p>
          <a:p>
            <a:endParaRPr lang="de-DE" sz="2800" dirty="0"/>
          </a:p>
          <a:p>
            <a:r>
              <a:rPr lang="de-DE" sz="2800" dirty="0" smtClean="0"/>
              <a:t>Im Kinderfußball wird der light- Ball mit 300g empfohlen!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6689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191400"/>
            <a:ext cx="5943600" cy="6402335"/>
          </a:xfrm>
        </p:spPr>
      </p:pic>
    </p:spTree>
    <p:extLst>
      <p:ext uri="{BB962C8B-B14F-4D97-AF65-F5344CB8AC3E}">
        <p14:creationId xmlns:p14="http://schemas.microsoft.com/office/powerpoint/2010/main" val="136731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Normalerweise: 2 x 20min netto</a:t>
            </a:r>
          </a:p>
          <a:p>
            <a:endParaRPr lang="de-DE" sz="3200" dirty="0"/>
          </a:p>
          <a:p>
            <a:r>
              <a:rPr lang="de-DE" sz="3200" dirty="0" smtClean="0"/>
              <a:t>Bei Turnieren aber Bruttospielzeit mit letzter Minute netto empfohlen!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83021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nke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Winkel.thmx</Template>
  <TotalTime>0</TotalTime>
  <Words>467</Words>
  <Application>Microsoft Macintosh PowerPoint</Application>
  <PresentationFormat>Bildschirmpräsentation (4:3)</PresentationFormat>
  <Paragraphs>113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Apple Braille</vt:lpstr>
      <vt:lpstr>Apple Chancery</vt:lpstr>
      <vt:lpstr>Franklin Gothic Book</vt:lpstr>
      <vt:lpstr>Franklin Gothic Medium</vt:lpstr>
      <vt:lpstr>Mangal</vt:lpstr>
      <vt:lpstr>Tunga</vt:lpstr>
      <vt:lpstr>Wingdings</vt:lpstr>
      <vt:lpstr>Arial</vt:lpstr>
      <vt:lpstr>Winkel</vt:lpstr>
      <vt:lpstr>Futsal</vt:lpstr>
      <vt:lpstr>Entwicklung</vt:lpstr>
      <vt:lpstr>PowerPoint-Präsentation</vt:lpstr>
      <vt:lpstr>Regeln – Das Spielfeld</vt:lpstr>
      <vt:lpstr>SpielfeldgrößeE</vt:lpstr>
      <vt:lpstr>Spielfeld</vt:lpstr>
      <vt:lpstr>Ball</vt:lpstr>
      <vt:lpstr>PowerPoint-Präsentation</vt:lpstr>
      <vt:lpstr>Spielzeit</vt:lpstr>
      <vt:lpstr>Spieler</vt:lpstr>
      <vt:lpstr>Besondere Spielregeln</vt:lpstr>
      <vt:lpstr>PowerPoint-Präsentation</vt:lpstr>
      <vt:lpstr>Besondere spielregeln</vt:lpstr>
      <vt:lpstr>PowerPoint-Präsentation</vt:lpstr>
      <vt:lpstr>Besondere Spielregeln</vt:lpstr>
      <vt:lpstr>PowerPoint-Präsentation</vt:lpstr>
      <vt:lpstr>Foul</vt:lpstr>
      <vt:lpstr>Taktik -Training</vt:lpstr>
      <vt:lpstr>Defensive</vt:lpstr>
      <vt:lpstr>Spielsystem Raute 1-2-1</vt:lpstr>
      <vt:lpstr>Spielsystem Quadrat 2-2</vt:lpstr>
      <vt:lpstr>Offensive</vt:lpstr>
      <vt:lpstr>Typische Pässe im Futsal</vt:lpstr>
      <vt:lpstr>Ableitungen für die Schule</vt:lpstr>
      <vt:lpstr>Studie: Universität Frankfurt, 2010</vt:lpstr>
      <vt:lpstr>STARS im Fußball  - ÜBER FUTSAL!</vt:lpstr>
      <vt:lpstr>Auf in die Praxis............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Futsal</dc:title>
  <dc:creator>tf kjnkj</dc:creator>
  <cp:lastModifiedBy>hansi.freudenthaler@24speed.at</cp:lastModifiedBy>
  <cp:revision>16</cp:revision>
  <dcterms:created xsi:type="dcterms:W3CDTF">2013-09-12T17:19:28Z</dcterms:created>
  <dcterms:modified xsi:type="dcterms:W3CDTF">2018-09-30T12:38:52Z</dcterms:modified>
</cp:coreProperties>
</file>