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6"/>
    <p:restoredTop sz="93041"/>
  </p:normalViewPr>
  <p:slideViewPr>
    <p:cSldViewPr snapToGrid="0" snapToObjects="1">
      <p:cViewPr varScale="1">
        <p:scale>
          <a:sx n="107" d="100"/>
          <a:sy n="107" d="100"/>
        </p:scale>
        <p:origin x="14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tinleitner\OneDrive%20-%20Pa&#776;dagogische%20Hochschule%20OO&#776;\E_D\Ausbildung\2_Sek\Prognosen\Prognosen_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200968602774003E-2"/>
          <c:y val="9.9513072229607605E-2"/>
          <c:w val="0.93445732986305596"/>
          <c:h val="0.87234839963186395"/>
        </c:manualLayout>
      </c:layout>
      <c:lineChart>
        <c:grouping val="standard"/>
        <c:varyColors val="0"/>
        <c:ser>
          <c:idx val="3"/>
          <c:order val="0"/>
          <c:tx>
            <c:strRef>
              <c:f>Tabelle1!$A$4</c:f>
              <c:strCache>
                <c:ptCount val="1"/>
                <c:pt idx="0">
                  <c:v>Pensionierungen</c:v>
                </c:pt>
              </c:strCache>
            </c:strRef>
          </c:tx>
          <c:spPr>
            <a:ln w="38100" cap="flat" cmpd="dbl" algn="ctr">
              <a:solidFill>
                <a:srgbClr val="C00000"/>
              </a:solidFill>
              <a:miter lim="800000"/>
            </a:ln>
            <a:effectLst/>
          </c:spPr>
          <c:marker>
            <c:symbol val="circle"/>
            <c:size val="6"/>
            <c:spPr>
              <a:solidFill>
                <a:schemeClr val="accent4"/>
              </a:solidFill>
              <a:ln w="9525" cap="flat" cmpd="sng" algn="ctr">
                <a:solidFill>
                  <a:schemeClr val="l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Tabelle1!$B$1:$L$1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Tabelle1!$B$4:$L$4</c:f>
              <c:numCache>
                <c:formatCode>General</c:formatCode>
                <c:ptCount val="11"/>
                <c:pt idx="0">
                  <c:v>69</c:v>
                </c:pt>
                <c:pt idx="1">
                  <c:v>58</c:v>
                </c:pt>
                <c:pt idx="2">
                  <c:v>95</c:v>
                </c:pt>
                <c:pt idx="3">
                  <c:v>67</c:v>
                </c:pt>
                <c:pt idx="4">
                  <c:v>88</c:v>
                </c:pt>
                <c:pt idx="5">
                  <c:v>62</c:v>
                </c:pt>
                <c:pt idx="6">
                  <c:v>75</c:v>
                </c:pt>
                <c:pt idx="7">
                  <c:v>63</c:v>
                </c:pt>
                <c:pt idx="8">
                  <c:v>63</c:v>
                </c:pt>
                <c:pt idx="9">
                  <c:v>64</c:v>
                </c:pt>
                <c:pt idx="10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C9-45F2-8BFB-3CEA2F88140C}"/>
            </c:ext>
          </c:extLst>
        </c:ser>
        <c:ser>
          <c:idx val="9"/>
          <c:order val="1"/>
          <c:tx>
            <c:strRef>
              <c:f>Tabelle1!$A$10</c:f>
              <c:strCache>
                <c:ptCount val="1"/>
                <c:pt idx="0">
                  <c:v>Warteliste</c:v>
                </c:pt>
              </c:strCache>
            </c:strRef>
          </c:tx>
          <c:spPr>
            <a:ln w="38100" cap="flat" cmpd="dbl" algn="ctr">
              <a:solidFill>
                <a:schemeClr val="tx1"/>
              </a:solidFill>
              <a:miter lim="800000"/>
            </a:ln>
            <a:effectLst/>
          </c:spPr>
          <c:marker>
            <c:symbol val="circle"/>
            <c:size val="6"/>
            <c:spPr>
              <a:solidFill>
                <a:schemeClr val="accent4">
                  <a:lumMod val="60000"/>
                </a:schemeClr>
              </a:solidFill>
              <a:ln w="9525" cap="flat" cmpd="sng" algn="ctr">
                <a:solidFill>
                  <a:schemeClr val="l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Tabelle1!$B$1:$L$1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Tabelle1!$B$10:$L$10</c:f>
              <c:numCache>
                <c:formatCode>General</c:formatCode>
                <c:ptCount val="11"/>
                <c:pt idx="0">
                  <c:v>98</c:v>
                </c:pt>
                <c:pt idx="1">
                  <c:v>102</c:v>
                </c:pt>
                <c:pt idx="2">
                  <c:v>134</c:v>
                </c:pt>
                <c:pt idx="3">
                  <c:v>64</c:v>
                </c:pt>
                <c:pt idx="4">
                  <c:v>22</c:v>
                </c:pt>
                <c:pt idx="5">
                  <c:v>-41</c:v>
                </c:pt>
                <c:pt idx="6">
                  <c:v>-53</c:v>
                </c:pt>
                <c:pt idx="7">
                  <c:v>-78</c:v>
                </c:pt>
                <c:pt idx="8">
                  <c:v>-91</c:v>
                </c:pt>
                <c:pt idx="9">
                  <c:v>-104</c:v>
                </c:pt>
                <c:pt idx="10">
                  <c:v>-118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C9-45F2-8BFB-3CEA2F88140C}"/>
            </c:ext>
          </c:extLst>
        </c:ser>
        <c:ser>
          <c:idx val="12"/>
          <c:order val="2"/>
          <c:tx>
            <c:strRef>
              <c:f>Tabelle1!$A$13</c:f>
              <c:strCache>
                <c:ptCount val="1"/>
                <c:pt idx="0">
                  <c:v>Absolv Sek.</c:v>
                </c:pt>
              </c:strCache>
            </c:strRef>
          </c:tx>
          <c:spPr>
            <a:ln w="38100" cap="flat" cmpd="dbl" algn="ctr">
              <a:solidFill>
                <a:schemeClr val="accent1">
                  <a:lumMod val="80000"/>
                  <a:lumOff val="20000"/>
                </a:schemeClr>
              </a:solidFill>
              <a:miter lim="800000"/>
            </a:ln>
            <a:effectLst/>
          </c:spPr>
          <c:marker>
            <c:symbol val="circle"/>
            <c:size val="6"/>
            <c:spPr>
              <a:solidFill>
                <a:schemeClr val="accent1">
                  <a:lumMod val="80000"/>
                  <a:lumOff val="20000"/>
                </a:schemeClr>
              </a:solidFill>
              <a:ln w="9525" cap="flat" cmpd="sng" algn="ctr">
                <a:solidFill>
                  <a:schemeClr val="l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Tabelle1!$B$1:$L$1</c:f>
              <c:numCache>
                <c:formatCode>General</c:formatCod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  <c:pt idx="9">
                  <c:v>2026</c:v>
                </c:pt>
                <c:pt idx="10">
                  <c:v>2027</c:v>
                </c:pt>
              </c:numCache>
            </c:numRef>
          </c:cat>
          <c:val>
            <c:numRef>
              <c:f>Tabelle1!$B$13:$L$13</c:f>
              <c:numCache>
                <c:formatCode>General</c:formatCode>
                <c:ptCount val="11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C9-45F2-8BFB-3CEA2F8814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096899424"/>
        <c:axId val="-2071829248"/>
      </c:lineChart>
      <c:catAx>
        <c:axId val="-2096899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071829248"/>
        <c:crosses val="autoZero"/>
        <c:auto val="1"/>
        <c:lblAlgn val="ctr"/>
        <c:lblOffset val="100"/>
        <c:noMultiLvlLbl val="0"/>
      </c:catAx>
      <c:valAx>
        <c:axId val="-207182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-209689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71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19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1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6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591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5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44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6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15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5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33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E2984-F533-BB4B-B88F-DE230165E191}" type="datetimeFigureOut">
              <a:rPr lang="de-DE" smtClean="0"/>
              <a:t>09.10.2017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30793-40BC-144F-90CA-5055243A2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46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Pensionierungen APS und Bundesschulen</a:t>
            </a:r>
            <a:endParaRPr lang="de-DE" dirty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 rotWithShape="1">
          <a:blip r:embed="rId2"/>
          <a:srcRect r="42917"/>
          <a:stretch/>
        </p:blipFill>
        <p:spPr>
          <a:xfrm>
            <a:off x="1524000" y="1875550"/>
            <a:ext cx="8902700" cy="1919988"/>
          </a:xfrm>
          <a:prstGeom prst="rect">
            <a:avLst/>
          </a:prstGeom>
        </p:spPr>
      </p:pic>
      <p:pic>
        <p:nvPicPr>
          <p:cNvPr id="6" name="Bild 5"/>
          <p:cNvPicPr>
            <a:picLocks noChangeAspect="1"/>
          </p:cNvPicPr>
          <p:nvPr/>
        </p:nvPicPr>
        <p:blipFill rotWithShape="1">
          <a:blip r:embed="rId2"/>
          <a:srcRect l="-1" r="77933"/>
          <a:stretch/>
        </p:blipFill>
        <p:spPr>
          <a:xfrm>
            <a:off x="1625600" y="3930921"/>
            <a:ext cx="3073400" cy="1714528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 rotWithShape="1">
          <a:blip r:embed="rId2"/>
          <a:srcRect l="57083"/>
          <a:stretch/>
        </p:blipFill>
        <p:spPr>
          <a:xfrm>
            <a:off x="4590864" y="3930921"/>
            <a:ext cx="5988237" cy="171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Lehrerprognose BSP </a:t>
            </a:r>
            <a:r>
              <a:rPr lang="de-DE" dirty="0" smtClean="0"/>
              <a:t>OÖ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/>
          </p:nvPr>
        </p:nvGraphicFramePr>
        <p:xfrm>
          <a:off x="1708150" y="1727200"/>
          <a:ext cx="8959850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09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Aktueller Stand 17/18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Salzburg 42 </a:t>
            </a:r>
            <a:r>
              <a:rPr lang="de-DE" dirty="0" err="1" smtClean="0"/>
              <a:t>StudentInnen</a:t>
            </a:r>
            <a:endParaRPr lang="de-DE" dirty="0" smtClean="0"/>
          </a:p>
          <a:p>
            <a:r>
              <a:rPr lang="de-DE" dirty="0" smtClean="0"/>
              <a:t>Oberösterreich 24 </a:t>
            </a:r>
            <a:r>
              <a:rPr lang="de-DE" dirty="0" err="1" smtClean="0"/>
              <a:t>StudentInnen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606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Office-Design</vt:lpstr>
      <vt:lpstr>Pensionierungen APS und Bundesschulen</vt:lpstr>
      <vt:lpstr>Lehrerprognose BSP OÖ</vt:lpstr>
      <vt:lpstr>Aktueller Stand 17/18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Pensionierungen APS und Bundesschulen</dc:title>
  <dc:creator>Martin Leitner</dc:creator>
  <cp:lastModifiedBy>Michael Heilbrunner</cp:lastModifiedBy>
  <cp:revision>3</cp:revision>
  <dcterms:created xsi:type="dcterms:W3CDTF">2017-10-02T11:55:42Z</dcterms:created>
  <dcterms:modified xsi:type="dcterms:W3CDTF">2017-10-09T07:38:10Z</dcterms:modified>
</cp:coreProperties>
</file>