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58" r:id="rId2"/>
    <p:sldId id="367" r:id="rId3"/>
    <p:sldId id="368" r:id="rId4"/>
    <p:sldId id="370" r:id="rId5"/>
    <p:sldId id="371" r:id="rId6"/>
    <p:sldId id="359" r:id="rId7"/>
    <p:sldId id="361" r:id="rId8"/>
    <p:sldId id="362" r:id="rId9"/>
    <p:sldId id="363" r:id="rId10"/>
    <p:sldId id="365" r:id="rId11"/>
    <p:sldId id="379" r:id="rId12"/>
  </p:sldIdLst>
  <p:sldSz cx="9144000" cy="6858000" type="screen4x3"/>
  <p:notesSz cx="6858000" cy="97377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CC66"/>
    <a:srgbClr val="99FFCC"/>
    <a:srgbClr val="CCCCFF"/>
    <a:srgbClr val="9999FF"/>
    <a:srgbClr val="003399"/>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2" autoAdjust="0"/>
    <p:restoredTop sz="67966" autoAdjust="0"/>
  </p:normalViewPr>
  <p:slideViewPr>
    <p:cSldViewPr>
      <p:cViewPr varScale="1">
        <p:scale>
          <a:sx n="76" d="100"/>
          <a:sy n="76" d="100"/>
        </p:scale>
        <p:origin x="21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0"/>
    </p:cViewPr>
  </p:sorterViewPr>
  <p:notesViewPr>
    <p:cSldViewPr>
      <p:cViewPr>
        <p:scale>
          <a:sx n="80" d="100"/>
          <a:sy n="80" d="100"/>
        </p:scale>
        <p:origin x="-912" y="845"/>
      </p:cViewPr>
      <p:guideLst>
        <p:guide orient="horz" pos="306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de-DE"/>
              <a:t>MAG. THOMAS LEITNER</a:t>
            </a:r>
          </a:p>
        </p:txBody>
      </p:sp>
      <p:sp>
        <p:nvSpPr>
          <p:cNvPr id="164867" name="Rectangle 3"/>
          <p:cNvSpPr>
            <a:spLocks noGrp="1" noChangeArrowheads="1"/>
          </p:cNvSpPr>
          <p:nvPr>
            <p:ph type="dt" sz="quarter"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64868" name="Rectangle 4"/>
          <p:cNvSpPr>
            <a:spLocks noGrp="1" noChangeArrowheads="1"/>
          </p:cNvSpPr>
          <p:nvPr>
            <p:ph type="ftr" sz="quarter" idx="2"/>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64869" name="Rectangle 5"/>
          <p:cNvSpPr>
            <a:spLocks noGrp="1" noChangeArrowheads="1"/>
          </p:cNvSpPr>
          <p:nvPr>
            <p:ph type="sldNum" sz="quarter" idx="3"/>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92BA65-B798-493A-A355-7B262BAEF1F7}" type="slidenum">
              <a:rPr lang="de-DE"/>
              <a:pPr>
                <a:defRPr/>
              </a:pPr>
              <a:t>‹Nr.›</a:t>
            </a:fld>
            <a:endParaRPr lang="de-DE"/>
          </a:p>
        </p:txBody>
      </p:sp>
    </p:spTree>
    <p:extLst>
      <p:ext uri="{BB962C8B-B14F-4D97-AF65-F5344CB8AC3E}">
        <p14:creationId xmlns:p14="http://schemas.microsoft.com/office/powerpoint/2010/main" val="264078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de-DE"/>
              <a:t>MAG. THOMAS LEITNER</a:t>
            </a:r>
          </a:p>
        </p:txBody>
      </p:sp>
      <p:sp>
        <p:nvSpPr>
          <p:cNvPr id="6147"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96260" name="Rectangle 4"/>
          <p:cNvSpPr>
            <a:spLocks noGrp="1" noRot="1" noChangeAspect="1" noChangeArrowheads="1" noTextEdit="1"/>
          </p:cNvSpPr>
          <p:nvPr>
            <p:ph type="sldImg" idx="2"/>
          </p:nvPr>
        </p:nvSpPr>
        <p:spPr bwMode="auto">
          <a:xfrm>
            <a:off x="3001963" y="266700"/>
            <a:ext cx="3373437" cy="25304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2952750"/>
            <a:ext cx="5486400" cy="6054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151" name="Rectangle 7"/>
          <p:cNvSpPr>
            <a:spLocks noGrp="1" noChangeArrowheads="1"/>
          </p:cNvSpPr>
          <p:nvPr>
            <p:ph type="sldNum" sz="quarter" idx="5"/>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E4AB85E-DA06-4F7B-B04A-4DEDDC34BD6F}" type="slidenum">
              <a:rPr lang="de-DE"/>
              <a:pPr>
                <a:defRPr/>
              </a:pPr>
              <a:t>‹Nr.›</a:t>
            </a:fld>
            <a:endParaRPr lang="de-DE"/>
          </a:p>
        </p:txBody>
      </p:sp>
    </p:spTree>
    <p:extLst>
      <p:ext uri="{BB962C8B-B14F-4D97-AF65-F5344CB8AC3E}">
        <p14:creationId xmlns:p14="http://schemas.microsoft.com/office/powerpoint/2010/main" val="83240207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000" kern="1200">
        <a:solidFill>
          <a:schemeClr val="tx1"/>
        </a:solidFill>
        <a:latin typeface="AdLib BT" pitchFamily="82" charset="0"/>
        <a:ea typeface="+mn-ea"/>
        <a:cs typeface="+mn-cs"/>
      </a:defRPr>
    </a:lvl1pPr>
    <a:lvl2pPr marL="457200" algn="l" rtl="0" eaLnBrk="0" fontAlgn="base" hangingPunct="0">
      <a:spcBef>
        <a:spcPct val="30000"/>
      </a:spcBef>
      <a:spcAft>
        <a:spcPct val="0"/>
      </a:spcAft>
      <a:defRPr sz="1000" kern="1200">
        <a:solidFill>
          <a:schemeClr val="tx1"/>
        </a:solidFill>
        <a:latin typeface="AdLib BT" pitchFamily="82" charset="0"/>
        <a:ea typeface="+mn-ea"/>
        <a:cs typeface="+mn-cs"/>
      </a:defRPr>
    </a:lvl2pPr>
    <a:lvl3pPr marL="914400" algn="l" rtl="0" eaLnBrk="0" fontAlgn="base" hangingPunct="0">
      <a:spcBef>
        <a:spcPct val="30000"/>
      </a:spcBef>
      <a:spcAft>
        <a:spcPct val="0"/>
      </a:spcAft>
      <a:defRPr sz="1000" kern="1200">
        <a:solidFill>
          <a:schemeClr val="tx1"/>
        </a:solidFill>
        <a:latin typeface="AdLib BT" pitchFamily="82" charset="0"/>
        <a:ea typeface="+mn-ea"/>
        <a:cs typeface="+mn-cs"/>
      </a:defRPr>
    </a:lvl3pPr>
    <a:lvl4pPr marL="1371600" algn="l" rtl="0" eaLnBrk="0" fontAlgn="base" hangingPunct="0">
      <a:spcBef>
        <a:spcPct val="30000"/>
      </a:spcBef>
      <a:spcAft>
        <a:spcPct val="0"/>
      </a:spcAft>
      <a:defRPr sz="1000" kern="1200">
        <a:solidFill>
          <a:schemeClr val="tx1"/>
        </a:solidFill>
        <a:latin typeface="AdLib BT" pitchFamily="82" charset="0"/>
        <a:ea typeface="+mn-ea"/>
        <a:cs typeface="+mn-cs"/>
      </a:defRPr>
    </a:lvl4pPr>
    <a:lvl5pPr marL="1828800" algn="l" rtl="0" eaLnBrk="0" fontAlgn="base" hangingPunct="0">
      <a:spcBef>
        <a:spcPct val="30000"/>
      </a:spcBef>
      <a:spcAft>
        <a:spcPct val="0"/>
      </a:spcAft>
      <a:defRPr sz="1000" kern="1200">
        <a:solidFill>
          <a:schemeClr val="tx1"/>
        </a:solidFill>
        <a:latin typeface="AdLib BT" pitchFamily="8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amilienkarte.at/de/wsw.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p>
            <a:r>
              <a:rPr lang="de-DE" smtClean="0"/>
              <a:t>MAG. THOMAS LEITNER</a:t>
            </a:r>
          </a:p>
        </p:txBody>
      </p:sp>
      <p:sp>
        <p:nvSpPr>
          <p:cNvPr id="111619" name="Rectangle 7"/>
          <p:cNvSpPr>
            <a:spLocks noGrp="1" noChangeArrowheads="1"/>
          </p:cNvSpPr>
          <p:nvPr>
            <p:ph type="sldNum" sz="quarter" idx="5"/>
          </p:nvPr>
        </p:nvSpPr>
        <p:spPr>
          <a:noFill/>
        </p:spPr>
        <p:txBody>
          <a:bodyPr/>
          <a:lstStyle/>
          <a:p>
            <a:fld id="{325D8265-C267-463E-8E6B-9DB06D2A1D91}" type="slidenum">
              <a:rPr lang="de-DE" smtClean="0"/>
              <a:pPr/>
              <a:t>1</a:t>
            </a:fld>
            <a:endParaRPr lang="de-DE" smtClean="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marL="190500" indent="-190500" eaLnBrk="1" hangingPunct="1"/>
            <a:r>
              <a:rPr lang="de-AT" b="1" dirty="0" smtClean="0">
                <a:latin typeface="Arial Narrow" pitchFamily="34" charset="0"/>
              </a:rPr>
              <a:t>INHALT</a:t>
            </a:r>
            <a:r>
              <a:rPr lang="de-AT" dirty="0" smtClean="0">
                <a:latin typeface="Arial Narrow" pitchFamily="34" charset="0"/>
              </a:rPr>
              <a:t>:</a:t>
            </a:r>
            <a:r>
              <a:rPr lang="de-AT" baseline="0" dirty="0" smtClean="0">
                <a:latin typeface="Arial Narrow" pitchFamily="34" charset="0"/>
              </a:rPr>
              <a:t> 2.Teil </a:t>
            </a:r>
            <a:endParaRPr lang="de-AT" dirty="0" smtClean="0">
              <a:latin typeface="Arial Narrow" pitchFamily="34" charset="0"/>
            </a:endParaRPr>
          </a:p>
          <a:p>
            <a:pPr marL="190500" indent="-190500" eaLnBrk="1" hangingPunct="1">
              <a:buFontTx/>
              <a:buAutoNum type="arabicPeriod"/>
            </a:pPr>
            <a:r>
              <a:rPr lang="de-AT" dirty="0" smtClean="0">
                <a:latin typeface="Arial Narrow" pitchFamily="34" charset="0"/>
              </a:rPr>
              <a:t>Praktische Informationen zur Gestaltung von Wintersportwochen</a:t>
            </a:r>
          </a:p>
          <a:p>
            <a:pPr marL="647700" lvl="1" indent="-190500" eaLnBrk="1" hangingPunct="1"/>
            <a:r>
              <a:rPr lang="de-AT" dirty="0" smtClean="0">
                <a:latin typeface="Arial Narrow" pitchFamily="34" charset="0"/>
              </a:rPr>
              <a:t>Tipps </a:t>
            </a:r>
            <a:r>
              <a:rPr lang="de-AT" dirty="0" smtClean="0">
                <a:latin typeface="Arial Narrow" pitchFamily="34" charset="0"/>
              </a:rPr>
              <a:t>aus der Praxis, Internetrecherche, zur eigenen Vorbereitung auf eine Wintersportwoche</a:t>
            </a:r>
          </a:p>
          <a:p>
            <a:pPr marL="647700" lvl="1" indent="-190500" eaLnBrk="1" hangingPunct="1"/>
            <a:endParaRPr lang="de-AT" dirty="0" smtClean="0">
              <a:latin typeface="Arial Narrow" pitchFamily="34" charset="0"/>
            </a:endParaRPr>
          </a:p>
          <a:p>
            <a:pPr marL="647700" lvl="1" indent="-190500" eaLnBrk="1" hangingPunct="1"/>
            <a:endParaRPr lang="de-AT" b="1" dirty="0" smtClean="0">
              <a:latin typeface="Arial Narrow" pitchFamily="34" charset="0"/>
            </a:endParaRPr>
          </a:p>
          <a:p>
            <a:pPr marL="647700" lvl="1" indent="-190500" eaLnBrk="1" hangingPunct="1"/>
            <a:r>
              <a:rPr lang="de-AT" b="1" dirty="0" smtClean="0">
                <a:latin typeface="Arial Narrow" pitchFamily="34" charset="0"/>
              </a:rPr>
              <a:t>FRAGEN</a:t>
            </a:r>
            <a:r>
              <a:rPr lang="de-AT" dirty="0" smtClean="0">
                <a:latin typeface="Arial Narrow" pitchFamily="34" charset="0"/>
              </a:rPr>
              <a:t> jederzeit willkommen!</a:t>
            </a:r>
          </a:p>
          <a:p>
            <a:pPr marL="190500" indent="-190500" eaLnBrk="1" hangingPunct="1"/>
            <a:endParaRPr lang="de-AT" dirty="0" smtClean="0">
              <a:latin typeface="Arial Narrow" pitchFamily="34" charset="0"/>
            </a:endParaRPr>
          </a:p>
          <a:p>
            <a:pPr marL="190500" indent="-190500" eaLnBrk="1" hangingPunct="1"/>
            <a:endParaRPr lang="de-DE" dirty="0" smtClean="0">
              <a:latin typeface="Arial Narrow"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smtClean="0"/>
              <a:t>Wer wird gefördert?</a:t>
            </a:r>
          </a:p>
          <a:p>
            <a:r>
              <a:rPr lang="de-AT" dirty="0" smtClean="0"/>
              <a:t> </a:t>
            </a:r>
          </a:p>
          <a:p>
            <a:r>
              <a:rPr lang="de-AT" dirty="0" smtClean="0"/>
              <a:t>Eltern, deren Kinder im Rahmen einer Wintersportwoche an einem mehrtägigen Schulschikurs in einem oberösterreichischen Schigebiet teilnehmen. </a:t>
            </a:r>
          </a:p>
          <a:p>
            <a:r>
              <a:rPr lang="de-AT" dirty="0" smtClean="0"/>
              <a:t> </a:t>
            </a:r>
          </a:p>
          <a:p>
            <a:r>
              <a:rPr lang="de-AT" dirty="0" smtClean="0"/>
              <a:t> </a:t>
            </a:r>
          </a:p>
          <a:p>
            <a:r>
              <a:rPr lang="de-AT" b="1" dirty="0" smtClean="0"/>
              <a:t>Was wird gefördert?</a:t>
            </a:r>
          </a:p>
          <a:p>
            <a:r>
              <a:rPr lang="de-AT" dirty="0" smtClean="0"/>
              <a:t> </a:t>
            </a:r>
          </a:p>
          <a:p>
            <a:r>
              <a:rPr lang="de-AT" dirty="0" smtClean="0"/>
              <a:t>Gutscheine für die kostenlose Liftkarte während des Schulschikurses.</a:t>
            </a:r>
          </a:p>
          <a:p>
            <a:r>
              <a:rPr lang="de-AT" dirty="0" smtClean="0"/>
              <a:t> </a:t>
            </a:r>
          </a:p>
          <a:p>
            <a:r>
              <a:rPr lang="de-AT" dirty="0" smtClean="0"/>
              <a:t> </a:t>
            </a:r>
          </a:p>
          <a:p>
            <a:r>
              <a:rPr lang="de-AT" b="1" dirty="0" smtClean="0"/>
              <a:t>Wie wird gefördert?</a:t>
            </a:r>
          </a:p>
          <a:p>
            <a:r>
              <a:rPr lang="de-AT" dirty="0" smtClean="0"/>
              <a:t> </a:t>
            </a:r>
          </a:p>
          <a:p>
            <a:r>
              <a:rPr lang="de-AT" dirty="0" smtClean="0"/>
              <a:t>Das Land Oberösterreich stellt allen Schülerinnen und Schüler eine kostenlose Liftkarte zur Verfügung. Voraussetzung ist, dass im Rahmen einer mehrtätigen Wintersportwoche (mindestens vier aufeinander folgende Schultage und ganztägig) der Schulschikurs in einem oberösterreichischen Schigebiet abgehalten wird.</a:t>
            </a:r>
          </a:p>
          <a:p>
            <a:r>
              <a:rPr lang="de-AT" dirty="0" smtClean="0"/>
              <a:t> </a:t>
            </a:r>
          </a:p>
          <a:p>
            <a:r>
              <a:rPr lang="de-AT" dirty="0" smtClean="0"/>
              <a:t>Die Eltern bzw. Erziehungsberechtigten, die von der Schule namhaft gemachten Teilnehmer bekommen einen personifizierten Gutschein übermittelt, der eine kostenlose Liftkarte für die Dauer des Schulschikurses gewährleistet. Die Gutscheine werden an den Liftkassen im Schigebiet gegen die Liftkarten eingetauscht. Das Schigebiet verrechnet die eingelösten Gutscheine direkt mit dem Familienreferat des Landes Oberösterreich.</a:t>
            </a:r>
          </a:p>
          <a:p>
            <a:r>
              <a:rPr lang="de-AT" dirty="0" smtClean="0"/>
              <a:t> </a:t>
            </a:r>
          </a:p>
          <a:p>
            <a:r>
              <a:rPr lang="de-AT" b="1" dirty="0" smtClean="0"/>
              <a:t>Welche Voraussetzungen müssen erfüllt sein?</a:t>
            </a:r>
          </a:p>
          <a:p>
            <a:r>
              <a:rPr lang="de-AT" dirty="0" smtClean="0"/>
              <a:t> </a:t>
            </a:r>
          </a:p>
          <a:p>
            <a:r>
              <a:rPr lang="de-AT" dirty="0" smtClean="0"/>
              <a:t>Anträge können von </a:t>
            </a:r>
          </a:p>
          <a:p>
            <a:pPr lvl="1"/>
            <a:r>
              <a:rPr lang="de-AT" dirty="0" smtClean="0"/>
              <a:t>Schulen im Sinne des Schulorganisationsgesetzes (BGBL. Nr. 242/1962 </a:t>
            </a:r>
            <a:r>
              <a:rPr lang="de-AT" dirty="0" err="1" smtClean="0"/>
              <a:t>i.d.g.F</a:t>
            </a:r>
            <a:r>
              <a:rPr lang="de-AT" dirty="0" smtClean="0"/>
              <a:t>.) sowie der </a:t>
            </a:r>
          </a:p>
          <a:p>
            <a:pPr lvl="1"/>
            <a:r>
              <a:rPr lang="de-AT" dirty="0" smtClean="0"/>
              <a:t>Land- und forstwirtschaftlichen Schulen, die in Oberösterreich ihren Standort haben,</a:t>
            </a:r>
          </a:p>
          <a:p>
            <a:r>
              <a:rPr lang="de-AT" dirty="0" smtClean="0"/>
              <a:t>für Schulklassen bis zur 13. Schulstufe gestellt werden </a:t>
            </a:r>
          </a:p>
          <a:p>
            <a:r>
              <a:rPr lang="de-AT" dirty="0" smtClean="0"/>
              <a:t>Schulschikurs muss in einem oberösterreichischen Schigebiet stattfinden </a:t>
            </a:r>
          </a:p>
          <a:p>
            <a:r>
              <a:rPr lang="de-AT" dirty="0" smtClean="0"/>
              <a:t>Schulschikurs muss an mindestens vier aufeinander folgenden Schultagen und ganztägig stattfinden </a:t>
            </a:r>
          </a:p>
          <a:p>
            <a:endParaRPr lang="de-AT" b="1" dirty="0" smtClean="0"/>
          </a:p>
          <a:p>
            <a:r>
              <a:rPr lang="de-AT" b="1" dirty="0" smtClean="0"/>
              <a:t>Abwicklung/Antragstellung</a:t>
            </a:r>
            <a:r>
              <a:rPr lang="de-AT" dirty="0" smtClean="0"/>
              <a:t> </a:t>
            </a:r>
          </a:p>
          <a:p>
            <a:r>
              <a:rPr lang="de-AT" dirty="0" smtClean="0"/>
              <a:t>Der Antrag muss seitens der Schuldirektion mittels Online-Formular an die Direktion Bildung und Gesellschaft - Familienreferat - spätestens zwei Wochen vor Antritt der Wintersportwoche gestellt werden.</a:t>
            </a:r>
          </a:p>
          <a:p>
            <a:endParaRPr lang="de-AT" b="1" dirty="0" smtClean="0"/>
          </a:p>
          <a:p>
            <a:r>
              <a:rPr lang="de-AT" b="1" dirty="0" smtClean="0"/>
              <a:t>Weiterführende Informationen</a:t>
            </a:r>
            <a:endParaRPr lang="de-AT" dirty="0" smtClean="0"/>
          </a:p>
          <a:p>
            <a:r>
              <a:rPr lang="de-AT" dirty="0" smtClean="0">
                <a:hlinkClick r:id="rId3" tooltip="Seite wird in einem neuen Fenster geöffnet"/>
              </a:rPr>
              <a:t>Online-Formular </a:t>
            </a:r>
            <a:r>
              <a:rPr lang="de-AT" dirty="0" err="1" smtClean="0">
                <a:hlinkClick r:id="rId3" tooltip="Seite wird in einem neuen Fenster geöffnet"/>
              </a:rPr>
              <a:t>Oö</a:t>
            </a:r>
            <a:r>
              <a:rPr lang="de-AT" dirty="0" smtClean="0">
                <a:hlinkClick r:id="rId3" tooltip="Seite wird in einem neuen Fenster geöffnet"/>
              </a:rPr>
              <a:t>. Wintersportwoche</a:t>
            </a:r>
            <a:r>
              <a:rPr lang="de-AT" dirty="0" smtClean="0"/>
              <a:t> (http://www.land-oberoesterreich.gv.at/cps/rde/xchg/ooe/hs.xsl/90008_DEU_HTML.htm, 11.12.2014)</a:t>
            </a:r>
          </a:p>
          <a:p>
            <a:endParaRPr lang="en-GB" dirty="0"/>
          </a:p>
        </p:txBody>
      </p:sp>
      <p:sp>
        <p:nvSpPr>
          <p:cNvPr id="4" name="Kopfzeilenplatzhalter 3"/>
          <p:cNvSpPr>
            <a:spLocks noGrp="1"/>
          </p:cNvSpPr>
          <p:nvPr>
            <p:ph type="hdr" sz="quarter" idx="10"/>
          </p:nvPr>
        </p:nvSpPr>
        <p:spPr/>
        <p:txBody>
          <a:bodyPr/>
          <a:lstStyle/>
          <a:p>
            <a:pPr>
              <a:defRPr/>
            </a:pPr>
            <a:r>
              <a:rPr lang="de-DE" smtClean="0"/>
              <a:t>MAG. THOMAS LEITNER</a:t>
            </a:r>
            <a:endParaRPr lang="de-DE"/>
          </a:p>
        </p:txBody>
      </p:sp>
      <p:sp>
        <p:nvSpPr>
          <p:cNvPr id="5" name="Foliennummernplatzhalter 4"/>
          <p:cNvSpPr>
            <a:spLocks noGrp="1"/>
          </p:cNvSpPr>
          <p:nvPr>
            <p:ph type="sldNum" sz="quarter" idx="11"/>
          </p:nvPr>
        </p:nvSpPr>
        <p:spPr/>
        <p:txBody>
          <a:bodyPr/>
          <a:lstStyle/>
          <a:p>
            <a:pPr>
              <a:defRPr/>
            </a:pPr>
            <a:fld id="{7E4AB85E-DA06-4F7B-B04A-4DEDDC34BD6F}" type="slidenum">
              <a:rPr lang="de-DE" smtClean="0"/>
              <a:pPr>
                <a:defRPr/>
              </a:pPr>
              <a:t>2</a:t>
            </a:fld>
            <a:endParaRPr lang="de-DE"/>
          </a:p>
        </p:txBody>
      </p:sp>
    </p:spTree>
    <p:extLst>
      <p:ext uri="{BB962C8B-B14F-4D97-AF65-F5344CB8AC3E}">
        <p14:creationId xmlns:p14="http://schemas.microsoft.com/office/powerpoint/2010/main" val="324153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Kopfzeilenplatzhalter 3"/>
          <p:cNvSpPr>
            <a:spLocks noGrp="1"/>
          </p:cNvSpPr>
          <p:nvPr>
            <p:ph type="hdr" sz="quarter" idx="10"/>
          </p:nvPr>
        </p:nvSpPr>
        <p:spPr/>
        <p:txBody>
          <a:bodyPr/>
          <a:lstStyle/>
          <a:p>
            <a:pPr>
              <a:defRPr/>
            </a:pPr>
            <a:r>
              <a:rPr lang="de-DE" smtClean="0"/>
              <a:t>MAG. THOMAS LEITNER</a:t>
            </a:r>
            <a:endParaRPr lang="de-DE"/>
          </a:p>
        </p:txBody>
      </p:sp>
      <p:sp>
        <p:nvSpPr>
          <p:cNvPr id="5" name="Foliennummernplatzhalter 4"/>
          <p:cNvSpPr>
            <a:spLocks noGrp="1"/>
          </p:cNvSpPr>
          <p:nvPr>
            <p:ph type="sldNum" sz="quarter" idx="11"/>
          </p:nvPr>
        </p:nvSpPr>
        <p:spPr/>
        <p:txBody>
          <a:bodyPr/>
          <a:lstStyle/>
          <a:p>
            <a:pPr>
              <a:defRPr/>
            </a:pPr>
            <a:fld id="{7E4AB85E-DA06-4F7B-B04A-4DEDDC34BD6F}" type="slidenum">
              <a:rPr lang="de-DE" smtClean="0"/>
              <a:pPr>
                <a:defRPr/>
              </a:pPr>
              <a:t>4</a:t>
            </a:fld>
            <a:endParaRPr lang="de-DE"/>
          </a:p>
        </p:txBody>
      </p:sp>
    </p:spTree>
    <p:extLst>
      <p:ext uri="{BB962C8B-B14F-4D97-AF65-F5344CB8AC3E}">
        <p14:creationId xmlns:p14="http://schemas.microsoft.com/office/powerpoint/2010/main" val="113402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p>
            <a:r>
              <a:rPr lang="de-DE" smtClean="0"/>
              <a:t>MAG. THOMAS LEITNER</a:t>
            </a:r>
          </a:p>
        </p:txBody>
      </p:sp>
      <p:sp>
        <p:nvSpPr>
          <p:cNvPr id="112643" name="Rectangle 7"/>
          <p:cNvSpPr>
            <a:spLocks noGrp="1" noChangeArrowheads="1"/>
          </p:cNvSpPr>
          <p:nvPr>
            <p:ph type="sldNum" sz="quarter" idx="5"/>
          </p:nvPr>
        </p:nvSpPr>
        <p:spPr>
          <a:noFill/>
        </p:spPr>
        <p:txBody>
          <a:bodyPr/>
          <a:lstStyle/>
          <a:p>
            <a:fld id="{B2F4FB97-086D-4424-A92D-DAEDDDE08D98}" type="slidenum">
              <a:rPr lang="de-DE" smtClean="0"/>
              <a:pPr/>
              <a:t>6</a:t>
            </a:fld>
            <a:endParaRPr lang="de-DE" smtClean="0"/>
          </a:p>
        </p:txBody>
      </p:sp>
      <p:sp>
        <p:nvSpPr>
          <p:cNvPr id="112644" name="Rectangle 2"/>
          <p:cNvSpPr>
            <a:spLocks noGrp="1" noRot="1" noChangeAspect="1" noChangeArrowheads="1" noTextEdit="1"/>
          </p:cNvSpPr>
          <p:nvPr>
            <p:ph type="sldImg"/>
          </p:nvPr>
        </p:nvSpPr>
        <p:spPr>
          <a:xfrm>
            <a:off x="3324225" y="266700"/>
            <a:ext cx="1725613" cy="1293813"/>
          </a:xfrm>
          <a:ln/>
        </p:spPr>
      </p:sp>
      <p:sp>
        <p:nvSpPr>
          <p:cNvPr id="112645" name="Rectangle 3"/>
          <p:cNvSpPr>
            <a:spLocks noGrp="1" noChangeArrowheads="1"/>
          </p:cNvSpPr>
          <p:nvPr>
            <p:ph type="body" idx="1"/>
          </p:nvPr>
        </p:nvSpPr>
        <p:spPr>
          <a:xfrm>
            <a:off x="620713" y="2060575"/>
            <a:ext cx="5688012" cy="7200900"/>
          </a:xfrm>
          <a:noFill/>
          <a:ln/>
        </p:spPr>
        <p:txBody>
          <a:bodyPr/>
          <a:lstStyle/>
          <a:p>
            <a:pPr marL="190500" indent="-190500" eaLnBrk="1" hangingPunct="1">
              <a:lnSpc>
                <a:spcPct val="90000"/>
              </a:lnSpc>
            </a:pPr>
            <a:r>
              <a:rPr lang="de-AT" sz="900" dirty="0" smtClean="0"/>
              <a:t>Der AUVA </a:t>
            </a:r>
            <a:r>
              <a:rPr lang="de-AT" sz="900" dirty="0" err="1" smtClean="0"/>
              <a:t>Safety</a:t>
            </a:r>
            <a:r>
              <a:rPr lang="de-AT" sz="900" dirty="0" smtClean="0"/>
              <a:t>-Guide gestaltet beim Schulskikurs für alle Kursteilnehmer einen spannenden und</a:t>
            </a:r>
            <a:r>
              <a:rPr lang="de-AT" sz="900" baseline="0" dirty="0" smtClean="0"/>
              <a:t> </a:t>
            </a:r>
            <a:r>
              <a:rPr lang="de-AT" sz="900" dirty="0" smtClean="0"/>
              <a:t>interessanten Multimedia-Vortragsabend zum Thema Sicherheit beim Wintersport und führt am Folgetag mit den Skikursgruppen praktische Trainings im Skigebiet durch.</a:t>
            </a:r>
            <a:br>
              <a:rPr lang="de-AT" sz="900" dirty="0" smtClean="0"/>
            </a:br>
            <a:r>
              <a:rPr lang="de-AT" sz="900" dirty="0" smtClean="0"/>
              <a:t/>
            </a:r>
            <a:br>
              <a:rPr lang="de-AT" sz="900" dirty="0" smtClean="0"/>
            </a:br>
            <a:r>
              <a:rPr lang="de-AT" sz="900" dirty="0" smtClean="0"/>
              <a:t>Fordern Sie den AUVA </a:t>
            </a:r>
            <a:r>
              <a:rPr lang="de-AT" sz="900" dirty="0" err="1" smtClean="0"/>
              <a:t>Safety</a:t>
            </a:r>
            <a:r>
              <a:rPr lang="de-AT" sz="900" dirty="0" smtClean="0"/>
              <a:t>-Guide </a:t>
            </a:r>
            <a:r>
              <a:rPr lang="de-AT" sz="900" b="1" dirty="0" smtClean="0"/>
              <a:t>kostenlos</a:t>
            </a:r>
            <a:r>
              <a:rPr lang="de-AT" sz="900" dirty="0" smtClean="0"/>
              <a:t> für Ihren Schulskikurs an!</a:t>
            </a:r>
          </a:p>
          <a:p>
            <a:pPr marL="190500" indent="-190500" eaLnBrk="1" hangingPunct="1">
              <a:lnSpc>
                <a:spcPct val="90000"/>
              </a:lnSpc>
            </a:pPr>
            <a:endParaRPr lang="de-AT" sz="900" b="1" dirty="0" smtClean="0">
              <a:latin typeface="Arial Narrow" pitchFamily="34" charset="0"/>
            </a:endParaRPr>
          </a:p>
          <a:p>
            <a:pPr marL="190500" indent="-190500" eaLnBrk="1" hangingPunct="1">
              <a:lnSpc>
                <a:spcPct val="90000"/>
              </a:lnSpc>
            </a:pPr>
            <a:r>
              <a:rPr lang="de-AT" sz="900" b="1" dirty="0" smtClean="0"/>
              <a:t>„Richter sein im Team"</a:t>
            </a:r>
            <a:r>
              <a:rPr lang="de-AT" sz="900" dirty="0" smtClean="0"/>
              <a:t> ist ein wertvoller Impuls für die Vorbereitung auf den Skikurs oder auch für einen Skikurs-Abend. Es eignet sich hervorragend als Gruppenspiel in der Klasse, um Schülern und Schülerinnen die Folgen eines Wintersportunfalls bzw. der Nichtbeachtung der FIS-Pistenregeln ins Bewusstsein zu rücken.</a:t>
            </a:r>
          </a:p>
          <a:p>
            <a:pPr marL="190500" indent="-190500" eaLnBrk="1" hangingPunct="1">
              <a:lnSpc>
                <a:spcPct val="90000"/>
              </a:lnSpc>
            </a:pPr>
            <a:endParaRPr lang="de-AT" sz="900" dirty="0" smtClean="0">
              <a:latin typeface="Arial Narrow" pitchFamily="34" charset="0"/>
            </a:endParaRPr>
          </a:p>
          <a:p>
            <a:pPr marL="190500" indent="-190500" eaLnBrk="1" hangingPunct="1">
              <a:lnSpc>
                <a:spcPct val="90000"/>
              </a:lnSpc>
            </a:pPr>
            <a:r>
              <a:rPr lang="de-AT" sz="900" b="1" dirty="0" smtClean="0"/>
              <a:t>Events4safety: </a:t>
            </a:r>
            <a:r>
              <a:rPr lang="de-AT" sz="900" b="0" dirty="0" smtClean="0"/>
              <a:t>Zusätzliche regionale Wintersport-Angebote rund um das Thema "Sicherheit" für Schulen.</a:t>
            </a:r>
            <a:endParaRPr lang="de-DE" sz="900" b="0" dirty="0" smtClean="0">
              <a:latin typeface="Arial Narrow" pitchFamily="34" charset="0"/>
            </a:endParaRPr>
          </a:p>
          <a:p>
            <a:pPr marL="190500" indent="-190500" eaLnBrk="1" hangingPunct="1">
              <a:lnSpc>
                <a:spcPct val="90000"/>
              </a:lnSpc>
            </a:pPr>
            <a:endParaRPr lang="de-DE" sz="900" dirty="0" smtClean="0">
              <a:latin typeface="Arial Narrow" pitchFamily="34" charset="0"/>
            </a:endParaRPr>
          </a:p>
          <a:p>
            <a:pPr marL="190500" indent="-190500" eaLnBrk="1" hangingPunct="1">
              <a:lnSpc>
                <a:spcPct val="90000"/>
              </a:lnSpc>
            </a:pPr>
            <a:r>
              <a:rPr lang="de-DE" sz="900" dirty="0" smtClean="0">
                <a:latin typeface="Arial Narrow" pitchFamily="34" charset="0"/>
              </a:rPr>
              <a:t>Sicherheit:</a:t>
            </a:r>
          </a:p>
          <a:p>
            <a:pPr marL="190500" indent="-190500" eaLnBrk="1" hangingPunct="1">
              <a:lnSpc>
                <a:spcPct val="90000"/>
              </a:lnSpc>
            </a:pPr>
            <a:r>
              <a:rPr lang="de-DE" sz="900" dirty="0" smtClean="0">
                <a:latin typeface="Arial Narrow" pitchFamily="34" charset="0"/>
              </a:rPr>
              <a:t>Helm</a:t>
            </a:r>
          </a:p>
          <a:p>
            <a:pPr marL="190500" indent="-190500" eaLnBrk="1" hangingPunct="1">
              <a:lnSpc>
                <a:spcPct val="90000"/>
              </a:lnSpc>
            </a:pPr>
            <a:r>
              <a:rPr lang="de-DE" sz="900" dirty="0" smtClean="0">
                <a:latin typeface="Arial Narrow" pitchFamily="34" charset="0"/>
              </a:rPr>
              <a:t>Pistenregeln</a:t>
            </a:r>
          </a:p>
          <a:p>
            <a:pPr marL="190500" indent="-190500" eaLnBrk="1" hangingPunct="1">
              <a:lnSpc>
                <a:spcPct val="90000"/>
              </a:lnSpc>
            </a:pPr>
            <a:r>
              <a:rPr lang="de-DE" sz="900" dirty="0" smtClean="0">
                <a:latin typeface="Arial Narrow" pitchFamily="34" charset="0"/>
              </a:rPr>
              <a:t>Bindungseinstellung</a:t>
            </a:r>
          </a:p>
          <a:p>
            <a:pPr marL="190500" indent="-190500" eaLnBrk="1" hangingPunct="1">
              <a:lnSpc>
                <a:spcPct val="90000"/>
              </a:lnSpc>
            </a:pPr>
            <a:r>
              <a:rPr lang="de-DE" sz="900" dirty="0" smtClean="0">
                <a:latin typeface="Arial Narrow" pitchFamily="34" charset="0"/>
              </a:rPr>
              <a:t>Körperliche Fitness – Pausen setzen</a:t>
            </a:r>
          </a:p>
          <a:p>
            <a:pPr marL="190500" indent="-190500" eaLnBrk="1" hangingPunct="1">
              <a:lnSpc>
                <a:spcPct val="90000"/>
              </a:lnSpc>
            </a:pPr>
            <a:endParaRPr lang="de-DE" sz="900" dirty="0" smtClean="0">
              <a:latin typeface="Arial Narrow" pitchFamily="34" charset="0"/>
            </a:endParaRPr>
          </a:p>
          <a:p>
            <a:pPr marL="190500" indent="-190500" eaLnBrk="1" hangingPunct="1">
              <a:lnSpc>
                <a:spcPct val="90000"/>
              </a:lnSpc>
            </a:pPr>
            <a:endParaRPr lang="de-DE" sz="900" dirty="0" smtClean="0">
              <a:latin typeface="Arial Narrow" pitchFamily="34" charset="0"/>
            </a:endParaRPr>
          </a:p>
          <a:p>
            <a:pPr marL="190500" indent="-190500" eaLnBrk="1" hangingPunct="1">
              <a:lnSpc>
                <a:spcPct val="90000"/>
              </a:lnSpc>
            </a:pPr>
            <a:r>
              <a:rPr lang="de-DE" sz="900" b="1" dirty="0" smtClean="0">
                <a:latin typeface="Arial Narrow" pitchFamily="34" charset="0"/>
              </a:rPr>
              <a:t>Helmaktion:</a:t>
            </a:r>
          </a:p>
          <a:p>
            <a:pPr marL="190500" indent="-190500" eaLnBrk="1" hangingPunct="1">
              <a:lnSpc>
                <a:spcPct val="90000"/>
              </a:lnSpc>
            </a:pPr>
            <a:r>
              <a:rPr lang="de-DE" sz="900" dirty="0" smtClean="0">
                <a:latin typeface="Arial Narrow" pitchFamily="34" charset="0"/>
              </a:rPr>
              <a:t>25,- Euro für Schüler und Lehrer; Helm wie abgebildet; </a:t>
            </a:r>
          </a:p>
          <a:p>
            <a:pPr marL="190500" indent="-190500" eaLnBrk="1" hangingPunct="1">
              <a:lnSpc>
                <a:spcPct val="90000"/>
              </a:lnSpc>
            </a:pPr>
            <a:r>
              <a:rPr lang="de-DE" sz="900" dirty="0" smtClean="0">
                <a:latin typeface="Arial Narrow" pitchFamily="34" charset="0"/>
              </a:rPr>
              <a:t>AUVA,; Intersport; Kronenzeitung</a:t>
            </a:r>
          </a:p>
          <a:p>
            <a:pPr marL="190500" indent="-190500" eaLnBrk="1" hangingPunct="1">
              <a:lnSpc>
                <a:spcPct val="90000"/>
              </a:lnSpc>
            </a:pPr>
            <a:r>
              <a:rPr lang="de-DE" sz="900" dirty="0" smtClean="0">
                <a:latin typeface="Arial Narrow" pitchFamily="34" charset="0"/>
              </a:rPr>
              <a:t>Nur 14% Kopfverletzung, aber die folgenschwersten…; mit einem gut sitzenden Helm könnten 85% der Kopfverletzungen verhindert werden.</a:t>
            </a:r>
          </a:p>
          <a:p>
            <a:pPr marL="190500" indent="-190500" eaLnBrk="1" hangingPunct="1">
              <a:lnSpc>
                <a:spcPct val="90000"/>
              </a:lnSpc>
            </a:pPr>
            <a:endParaRPr lang="de-DE" sz="900" dirty="0" smtClean="0">
              <a:latin typeface="Arial Narrow"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p:spPr>
        <p:txBody>
          <a:bodyPr/>
          <a:lstStyle/>
          <a:p>
            <a:r>
              <a:rPr lang="de-DE" smtClean="0"/>
              <a:t>MAG. THOMAS LEITNER</a:t>
            </a:r>
          </a:p>
        </p:txBody>
      </p:sp>
      <p:sp>
        <p:nvSpPr>
          <p:cNvPr id="114691" name="Rectangle 7"/>
          <p:cNvSpPr>
            <a:spLocks noGrp="1" noChangeArrowheads="1"/>
          </p:cNvSpPr>
          <p:nvPr>
            <p:ph type="sldNum" sz="quarter" idx="5"/>
          </p:nvPr>
        </p:nvSpPr>
        <p:spPr>
          <a:noFill/>
        </p:spPr>
        <p:txBody>
          <a:bodyPr/>
          <a:lstStyle/>
          <a:p>
            <a:fld id="{ED5DED64-DA41-41E4-A98E-516AA66F342D}" type="slidenum">
              <a:rPr lang="de-DE" smtClean="0"/>
              <a:pPr/>
              <a:t>7</a:t>
            </a:fld>
            <a:endParaRPr lang="de-DE" smtClean="0"/>
          </a:p>
        </p:txBody>
      </p:sp>
      <p:sp>
        <p:nvSpPr>
          <p:cNvPr id="114692" name="Rectangle 2"/>
          <p:cNvSpPr>
            <a:spLocks noGrp="1" noRot="1" noChangeAspect="1" noChangeArrowheads="1" noTextEdit="1"/>
          </p:cNvSpPr>
          <p:nvPr>
            <p:ph type="sldImg"/>
          </p:nvPr>
        </p:nvSpPr>
        <p:spPr>
          <a:xfrm>
            <a:off x="3095625" y="406400"/>
            <a:ext cx="3028950" cy="2271713"/>
          </a:xfrm>
          <a:ln/>
        </p:spPr>
      </p:sp>
      <p:sp>
        <p:nvSpPr>
          <p:cNvPr id="114693" name="Rectangle 3"/>
          <p:cNvSpPr>
            <a:spLocks noGrp="1" noChangeArrowheads="1"/>
          </p:cNvSpPr>
          <p:nvPr>
            <p:ph type="body" idx="1"/>
          </p:nvPr>
        </p:nvSpPr>
        <p:spPr>
          <a:xfrm>
            <a:off x="914400" y="3001963"/>
            <a:ext cx="5029200" cy="6735762"/>
          </a:xfrm>
          <a:noFill/>
          <a:ln/>
        </p:spPr>
        <p:txBody>
          <a:bodyPr/>
          <a:lstStyle/>
          <a:p>
            <a:pPr eaLnBrk="1" hangingPunct="1"/>
            <a:r>
              <a:rPr lang="de-DE" dirty="0" smtClean="0">
                <a:latin typeface="Arial Narrow" pitchFamily="34" charset="0"/>
              </a:rPr>
              <a:t>Vorbildwirkung</a:t>
            </a:r>
            <a:r>
              <a:rPr lang="de-DE" baseline="0" dirty="0" smtClean="0">
                <a:latin typeface="Arial Narrow" pitchFamily="34" charset="0"/>
              </a:rPr>
              <a:t>, daher alle einen Helm.</a:t>
            </a:r>
          </a:p>
          <a:p>
            <a:pPr eaLnBrk="1" hangingPunct="1"/>
            <a:r>
              <a:rPr lang="de-DE" baseline="0" dirty="0" smtClean="0">
                <a:latin typeface="Arial Narrow" pitchFamily="34" charset="0"/>
              </a:rPr>
              <a:t>85% aller Kopfverletzungen ließen sich mit einem Helm vermeiden</a:t>
            </a:r>
          </a:p>
          <a:p>
            <a:pPr eaLnBrk="1" hangingPunct="1"/>
            <a:r>
              <a:rPr lang="de-DE" baseline="0" dirty="0" smtClean="0">
                <a:latin typeface="Arial Narrow" pitchFamily="34" charset="0"/>
              </a:rPr>
              <a:t>EN1077 </a:t>
            </a:r>
            <a:r>
              <a:rPr lang="de-DE" baseline="0" dirty="0" smtClean="0">
                <a:latin typeface="Arial Narrow" pitchFamily="34" charset="0"/>
                <a:sym typeface="Wingdings" panose="05000000000000000000" pitchFamily="2" charset="2"/>
              </a:rPr>
              <a:t> Wenn ein Helm diese Nummer aufweist, hat er die Standards bei der Testung erfüllt. (europaweit gleich)</a:t>
            </a:r>
            <a:endParaRPr lang="de-DE" dirty="0" smtClean="0">
              <a:latin typeface="Arial Narrow"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p>
            <a:r>
              <a:rPr lang="de-DE" smtClean="0"/>
              <a:t>MAG. THOMAS LEITNER</a:t>
            </a:r>
          </a:p>
        </p:txBody>
      </p:sp>
      <p:sp>
        <p:nvSpPr>
          <p:cNvPr id="115715" name="Rectangle 7"/>
          <p:cNvSpPr>
            <a:spLocks noGrp="1" noChangeArrowheads="1"/>
          </p:cNvSpPr>
          <p:nvPr>
            <p:ph type="sldNum" sz="quarter" idx="5"/>
          </p:nvPr>
        </p:nvSpPr>
        <p:spPr>
          <a:noFill/>
        </p:spPr>
        <p:txBody>
          <a:bodyPr/>
          <a:lstStyle/>
          <a:p>
            <a:fld id="{923E760C-A678-4398-996C-5B8DE9645E58}" type="slidenum">
              <a:rPr lang="de-DE" smtClean="0"/>
              <a:pPr/>
              <a:t>8</a:t>
            </a:fld>
            <a:endParaRPr lang="de-DE" smtClean="0"/>
          </a:p>
        </p:txBody>
      </p:sp>
      <p:sp>
        <p:nvSpPr>
          <p:cNvPr id="115716" name="Rectangle 2"/>
          <p:cNvSpPr>
            <a:spLocks noGrp="1" noRot="1" noChangeAspect="1" noChangeArrowheads="1" noTextEdit="1"/>
          </p:cNvSpPr>
          <p:nvPr>
            <p:ph type="sldImg"/>
          </p:nvPr>
        </p:nvSpPr>
        <p:spPr>
          <a:xfrm>
            <a:off x="3324225" y="266700"/>
            <a:ext cx="1725613" cy="1293813"/>
          </a:xfrm>
          <a:ln/>
        </p:spPr>
      </p:sp>
      <p:sp>
        <p:nvSpPr>
          <p:cNvPr id="115717" name="Rectangle 3"/>
          <p:cNvSpPr>
            <a:spLocks noGrp="1" noChangeArrowheads="1"/>
          </p:cNvSpPr>
          <p:nvPr>
            <p:ph type="body" idx="1"/>
          </p:nvPr>
        </p:nvSpPr>
        <p:spPr>
          <a:xfrm>
            <a:off x="692150" y="1801813"/>
            <a:ext cx="5254625" cy="6824662"/>
          </a:xfrm>
          <a:noFill/>
          <a:ln/>
        </p:spPr>
        <p:txBody>
          <a:bodyPr/>
          <a:lstStyle/>
          <a:p>
            <a:pPr marL="190500" indent="-190500" eaLnBrk="1" hangingPunct="1"/>
            <a:endParaRPr lang="de-DE" b="1" dirty="0" smtClean="0">
              <a:latin typeface="Arial Narrow"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p>
            <a:r>
              <a:rPr lang="de-DE" smtClean="0"/>
              <a:t>MAG. THOMAS LEITNER</a:t>
            </a:r>
          </a:p>
        </p:txBody>
      </p:sp>
      <p:sp>
        <p:nvSpPr>
          <p:cNvPr id="116739" name="Rectangle 7"/>
          <p:cNvSpPr>
            <a:spLocks noGrp="1" noChangeArrowheads="1"/>
          </p:cNvSpPr>
          <p:nvPr>
            <p:ph type="sldNum" sz="quarter" idx="5"/>
          </p:nvPr>
        </p:nvSpPr>
        <p:spPr>
          <a:noFill/>
        </p:spPr>
        <p:txBody>
          <a:bodyPr/>
          <a:lstStyle/>
          <a:p>
            <a:fld id="{84222AF9-7CF6-4F44-8E92-ED2861E7D339}" type="slidenum">
              <a:rPr lang="de-DE" smtClean="0"/>
              <a:pPr/>
              <a:t>9</a:t>
            </a:fld>
            <a:endParaRPr lang="de-DE" smtClean="0"/>
          </a:p>
        </p:txBody>
      </p:sp>
      <p:sp>
        <p:nvSpPr>
          <p:cNvPr id="116740" name="Rectangle 2"/>
          <p:cNvSpPr>
            <a:spLocks noGrp="1" noRot="1" noChangeAspect="1" noChangeArrowheads="1" noTextEdit="1"/>
          </p:cNvSpPr>
          <p:nvPr>
            <p:ph type="sldImg"/>
          </p:nvPr>
        </p:nvSpPr>
        <p:spPr>
          <a:xfrm>
            <a:off x="3406775" y="266700"/>
            <a:ext cx="2252663" cy="1689100"/>
          </a:xfrm>
          <a:ln/>
        </p:spPr>
      </p:sp>
      <p:sp>
        <p:nvSpPr>
          <p:cNvPr id="116741" name="Rectangle 3"/>
          <p:cNvSpPr>
            <a:spLocks noGrp="1" noChangeArrowheads="1"/>
          </p:cNvSpPr>
          <p:nvPr>
            <p:ph type="body" idx="1"/>
          </p:nvPr>
        </p:nvSpPr>
        <p:spPr>
          <a:xfrm>
            <a:off x="981075" y="2184400"/>
            <a:ext cx="5029200" cy="7059613"/>
          </a:xfrm>
          <a:noFill/>
          <a:ln/>
        </p:spPr>
        <p:txBody>
          <a:bodyPr/>
          <a:lstStyle/>
          <a:p>
            <a:pPr marL="228600" indent="-228600" eaLnBrk="1" hangingPunct="1"/>
            <a:r>
              <a:rPr lang="de-DE" b="1" dirty="0" smtClean="0">
                <a:latin typeface="Arial Narrow" pitchFamily="34" charset="0"/>
              </a:rPr>
              <a:t>Materialverleih</a:t>
            </a:r>
            <a:r>
              <a:rPr lang="de-DE" dirty="0" smtClean="0">
                <a:latin typeface="Arial Narrow" pitchFamily="34" charset="0"/>
              </a:rPr>
              <a:t>:</a:t>
            </a:r>
          </a:p>
          <a:p>
            <a:pPr marL="228600" indent="-228600" eaLnBrk="1" hangingPunct="1"/>
            <a:r>
              <a:rPr lang="de-DE" b="1" dirty="0" smtClean="0">
                <a:latin typeface="Arial Narrow" pitchFamily="34" charset="0"/>
              </a:rPr>
              <a:t>www.intersportrent.at/schule:  </a:t>
            </a:r>
            <a:r>
              <a:rPr lang="de-DE" dirty="0" smtClean="0">
                <a:latin typeface="Arial Narrow" pitchFamily="34" charset="0"/>
              </a:rPr>
              <a:t>5/6-Tage Ski- &amp; Snowboardausrüstung 39€</a:t>
            </a:r>
          </a:p>
          <a:p>
            <a:pPr marL="228600" indent="-228600" eaLnBrk="1" hangingPunct="1"/>
            <a:r>
              <a:rPr lang="de-DE" b="1" dirty="0" smtClean="0">
                <a:latin typeface="Arial Narrow" pitchFamily="34" charset="0"/>
              </a:rPr>
              <a:t>http://www.sport2000rent.at/: </a:t>
            </a:r>
            <a:r>
              <a:rPr lang="de-AT" dirty="0" smtClean="0">
                <a:latin typeface="Arial Narrow" pitchFamily="34" charset="0"/>
              </a:rPr>
              <a:t>5 /6Tage 35,- Euro; </a:t>
            </a:r>
          </a:p>
          <a:p>
            <a:pPr marL="228600" indent="-228600" eaLnBrk="1" hangingPunct="1"/>
            <a:endParaRPr lang="de-DE" dirty="0" smtClean="0">
              <a:latin typeface="Arial Narrow" pitchFamily="34" charset="0"/>
            </a:endParaRPr>
          </a:p>
          <a:p>
            <a:pPr marL="228600" indent="-228600" eaLnBrk="1" hangingPunct="1"/>
            <a:r>
              <a:rPr lang="de-DE" dirty="0" smtClean="0">
                <a:latin typeface="Arial Narrow" pitchFamily="34" charset="0"/>
              </a:rPr>
              <a:t>AUVA – Videos: Videos sind gratis zu entlehnen</a:t>
            </a:r>
          </a:p>
          <a:p>
            <a:pPr marL="228600" indent="-228600" eaLnBrk="1" hangingPunct="1">
              <a:buFontTx/>
              <a:buAutoNum type="alphaLcPeriod"/>
            </a:pPr>
            <a:r>
              <a:rPr lang="de-DE" dirty="0" smtClean="0">
                <a:latin typeface="Arial Narrow" pitchFamily="34" charset="0"/>
              </a:rPr>
              <a:t>Sicherheit auf Wintersportwochen: Video für 10-14jährige; Beispiele mit vielfältigen Sicherheitsmaßnahmen auf der Piste; Sicherheit erlebnisorientiert; z.B. Anwendung der Pistenregeln, Übungen zur Selbsteinschätzung, Sicherheitsparcours, Zielbremsen, EH, etc.</a:t>
            </a:r>
          </a:p>
          <a:p>
            <a:pPr marL="228600" indent="-228600" eaLnBrk="1" hangingPunct="1">
              <a:buFontTx/>
              <a:buAutoNum type="alphaLcPeriod"/>
            </a:pPr>
            <a:r>
              <a:rPr lang="de-DE" dirty="0" smtClean="0">
                <a:latin typeface="Arial Narrow" pitchFamily="34" charset="0"/>
              </a:rPr>
              <a:t>Kinderskitag: Video für 6-9jährige;  Skifahren auf spielerische Art; Stationsbetrieb, Geländegarten, etc.</a:t>
            </a:r>
          </a:p>
          <a:p>
            <a:pPr marL="228600" indent="-228600" eaLnBrk="1" hangingPunct="1"/>
            <a:endParaRPr lang="de-DE" dirty="0" smtClean="0">
              <a:latin typeface="Arial Narrow" pitchFamily="34" charset="0"/>
            </a:endParaRPr>
          </a:p>
          <a:p>
            <a:pPr marL="228600" indent="-228600" eaLnBrk="1" hangingPunct="1">
              <a:buFontTx/>
              <a:buAutoNum type="alphaLcPeriod"/>
            </a:pPr>
            <a:endParaRPr lang="de-DE" dirty="0" smtClean="0">
              <a:latin typeface="Arial Narrow" pitchFamily="34" charset="0"/>
            </a:endParaRPr>
          </a:p>
          <a:p>
            <a:pPr marL="228600" indent="-228600" eaLnBrk="1" hangingPunct="1"/>
            <a:r>
              <a:rPr lang="de-DE" b="1" dirty="0" err="1" smtClean="0">
                <a:latin typeface="Arial Narrow" pitchFamily="34" charset="0"/>
              </a:rPr>
              <a:t>No</a:t>
            </a:r>
            <a:r>
              <a:rPr lang="de-DE" b="1" dirty="0" smtClean="0">
                <a:latin typeface="Arial Narrow" pitchFamily="34" charset="0"/>
              </a:rPr>
              <a:t> </a:t>
            </a:r>
            <a:r>
              <a:rPr lang="de-DE" b="1" dirty="0" err="1" smtClean="0">
                <a:latin typeface="Arial Narrow" pitchFamily="34" charset="0"/>
              </a:rPr>
              <a:t>Risk</a:t>
            </a:r>
            <a:r>
              <a:rPr lang="de-DE" b="1" dirty="0" smtClean="0">
                <a:latin typeface="Arial Narrow" pitchFamily="34" charset="0"/>
              </a:rPr>
              <a:t>, but </a:t>
            </a:r>
            <a:r>
              <a:rPr lang="de-DE" b="1" dirty="0" err="1" smtClean="0">
                <a:latin typeface="Arial Narrow" pitchFamily="34" charset="0"/>
              </a:rPr>
              <a:t>fun</a:t>
            </a:r>
            <a:r>
              <a:rPr lang="de-DE" b="1" dirty="0" smtClean="0">
                <a:latin typeface="Arial Narrow" pitchFamily="34" charset="0"/>
              </a:rPr>
              <a:t> – Sicherheitspaket</a:t>
            </a:r>
            <a:r>
              <a:rPr lang="de-DE" dirty="0" smtClean="0">
                <a:latin typeface="Arial Narrow" pitchFamily="34" charset="0"/>
              </a:rPr>
              <a:t>: </a:t>
            </a:r>
            <a:r>
              <a:rPr lang="de-DE" dirty="0" err="1" smtClean="0">
                <a:latin typeface="Arial Narrow" pitchFamily="34" charset="0"/>
              </a:rPr>
              <a:t>Hrsg</a:t>
            </a:r>
            <a:r>
              <a:rPr lang="de-DE" dirty="0" smtClean="0">
                <a:latin typeface="Arial Narrow" pitchFamily="34" charset="0"/>
              </a:rPr>
              <a:t>: </a:t>
            </a:r>
            <a:r>
              <a:rPr lang="de-DE" dirty="0" err="1" smtClean="0">
                <a:latin typeface="Arial Narrow" pitchFamily="34" charset="0"/>
              </a:rPr>
              <a:t>Bm:Bwk</a:t>
            </a:r>
            <a:r>
              <a:rPr lang="de-DE" dirty="0" smtClean="0">
                <a:latin typeface="Arial Narrow" pitchFamily="34" charset="0"/>
              </a:rPr>
              <a:t>, Sicher leben, Neue Kronen Zeitung</a:t>
            </a:r>
          </a:p>
          <a:p>
            <a:pPr marL="228600" indent="-228600" eaLnBrk="1" hangingPunct="1"/>
            <a:r>
              <a:rPr lang="de-DE" dirty="0" smtClean="0">
                <a:latin typeface="Arial Narrow" pitchFamily="34" charset="0"/>
              </a:rPr>
              <a:t>Broschüren:</a:t>
            </a:r>
          </a:p>
          <a:p>
            <a:pPr marL="228600" indent="-228600" eaLnBrk="1" hangingPunct="1"/>
            <a:r>
              <a:rPr lang="de-DE" dirty="0" smtClean="0">
                <a:latin typeface="Arial Narrow" pitchFamily="34" charset="0"/>
              </a:rPr>
              <a:t>Lawinenfibel des österreichischen Kuratoriums für alpine Sicherheit</a:t>
            </a:r>
          </a:p>
          <a:p>
            <a:pPr marL="228600" indent="-228600" eaLnBrk="1" hangingPunct="1"/>
            <a:r>
              <a:rPr lang="de-DE" dirty="0" smtClean="0">
                <a:latin typeface="Arial Narrow" pitchFamily="34" charset="0"/>
              </a:rPr>
              <a:t>Mit Sicherheit mehr Winterspaß; Hrsg. ÖSV</a:t>
            </a:r>
          </a:p>
          <a:p>
            <a:pPr marL="228600" indent="-228600" eaLnBrk="1" hangingPunct="1"/>
            <a:r>
              <a:rPr lang="de-DE" dirty="0" smtClean="0">
                <a:latin typeface="Arial Narrow" pitchFamily="34" charset="0"/>
              </a:rPr>
              <a:t>Lehrerhandreichung</a:t>
            </a:r>
          </a:p>
          <a:p>
            <a:pPr marL="228600" indent="-228600" eaLnBrk="1" hangingPunct="1"/>
            <a:r>
              <a:rPr lang="de-DE" dirty="0" smtClean="0">
                <a:latin typeface="Arial Narrow" pitchFamily="34" charset="0"/>
              </a:rPr>
              <a:t>Beinhaltet Ideen, Anregungen, Denkanstöße zur Vermittlung eines höheren Risikobewusstseins bei jugendlichen Skifahrern &amp; Snowboardern</a:t>
            </a:r>
          </a:p>
          <a:p>
            <a:pPr marL="228600" indent="-228600" eaLnBrk="1" hangingPunct="1"/>
            <a:endParaRPr lang="de-DE" dirty="0" smtClean="0">
              <a:latin typeface="Arial Narrow" pitchFamily="34" charset="0"/>
            </a:endParaRPr>
          </a:p>
          <a:p>
            <a:pPr marL="228600" indent="-228600" eaLnBrk="1" hangingPunct="1"/>
            <a:r>
              <a:rPr lang="de-DE" dirty="0" smtClean="0">
                <a:latin typeface="Arial Narrow" pitchFamily="34" charset="0"/>
              </a:rPr>
              <a:t>Overheadfolien:</a:t>
            </a:r>
          </a:p>
          <a:p>
            <a:pPr marL="228600" indent="-228600" eaLnBrk="1" hangingPunct="1"/>
            <a:r>
              <a:rPr lang="de-DE" dirty="0" smtClean="0">
                <a:latin typeface="Arial Narrow" pitchFamily="34" charset="0"/>
              </a:rPr>
              <a:t>10 Folien mit den wichtigsten Sicherheitsbotschaften</a:t>
            </a:r>
          </a:p>
          <a:p>
            <a:pPr marL="228600" indent="-228600" eaLnBrk="1" hangingPunct="1"/>
            <a:endParaRPr lang="de-DE" dirty="0" smtClean="0">
              <a:latin typeface="Arial Narrow" pitchFamily="34" charset="0"/>
            </a:endParaRPr>
          </a:p>
          <a:p>
            <a:pPr marL="228600" indent="-228600" eaLnBrk="1" hangingPunct="1"/>
            <a:r>
              <a:rPr lang="de-DE" dirty="0" smtClean="0">
                <a:latin typeface="Arial Narrow" pitchFamily="34" charset="0"/>
              </a:rPr>
              <a:t>Videos:</a:t>
            </a:r>
          </a:p>
          <a:p>
            <a:pPr marL="228600" indent="-228600" eaLnBrk="1" hangingPunct="1"/>
            <a:r>
              <a:rPr lang="de-DE" dirty="0" err="1" smtClean="0">
                <a:latin typeface="Arial Narrow" pitchFamily="34" charset="0"/>
              </a:rPr>
              <a:t>Respect</a:t>
            </a:r>
            <a:r>
              <a:rPr lang="de-DE" dirty="0" smtClean="0">
                <a:latin typeface="Arial Narrow" pitchFamily="34" charset="0"/>
              </a:rPr>
              <a:t> </a:t>
            </a:r>
            <a:r>
              <a:rPr lang="de-DE" dirty="0" err="1" smtClean="0">
                <a:latin typeface="Arial Narrow" pitchFamily="34" charset="0"/>
              </a:rPr>
              <a:t>the</a:t>
            </a:r>
            <a:r>
              <a:rPr lang="de-DE" dirty="0" smtClean="0">
                <a:latin typeface="Arial Narrow" pitchFamily="34" charset="0"/>
              </a:rPr>
              <a:t> Mountain – </a:t>
            </a:r>
            <a:r>
              <a:rPr lang="de-DE" dirty="0" err="1" smtClean="0">
                <a:latin typeface="Arial Narrow" pitchFamily="34" charset="0"/>
              </a:rPr>
              <a:t>Freeriding</a:t>
            </a:r>
            <a:r>
              <a:rPr lang="de-DE" dirty="0" smtClean="0">
                <a:latin typeface="Arial Narrow" pitchFamily="34" charset="0"/>
              </a:rPr>
              <a:t> mit Hirn; Risikobewusstsein abseits der Piste</a:t>
            </a:r>
          </a:p>
          <a:p>
            <a:pPr marL="228600" indent="-228600" eaLnBrk="1" hangingPunct="1"/>
            <a:r>
              <a:rPr lang="de-DE" dirty="0" smtClean="0">
                <a:latin typeface="Arial Narrow" pitchFamily="34" charset="0"/>
              </a:rPr>
              <a:t>Check </a:t>
            </a:r>
            <a:r>
              <a:rPr lang="de-DE" dirty="0" err="1" smtClean="0">
                <a:latin typeface="Arial Narrow" pitchFamily="34" charset="0"/>
              </a:rPr>
              <a:t>it</a:t>
            </a:r>
            <a:r>
              <a:rPr lang="de-DE" dirty="0" smtClean="0">
                <a:latin typeface="Arial Narrow" pitchFamily="34" charset="0"/>
              </a:rPr>
              <a:t> out – Risikomanagement abseits der Piste; Soll zum Nachdenken anregen</a:t>
            </a:r>
          </a:p>
          <a:p>
            <a:pPr marL="228600" indent="-228600" eaLnBrk="1" hangingPunct="1"/>
            <a:endParaRPr lang="de-DE" dirty="0" smtClean="0">
              <a:latin typeface="Arial Narrow" pitchFamily="34" charset="0"/>
            </a:endParaRPr>
          </a:p>
          <a:p>
            <a:pPr marL="228600" indent="-228600" eaLnBrk="1" hangingPunct="1"/>
            <a:r>
              <a:rPr lang="de-DE" dirty="0" smtClean="0">
                <a:latin typeface="Arial Narrow" pitchFamily="34" charset="0"/>
              </a:rPr>
              <a:t>Ursprünglich beim BM:BWK zu bestellen, sind aber vergriffen!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p:spPr>
        <p:txBody>
          <a:bodyPr/>
          <a:lstStyle/>
          <a:p>
            <a:r>
              <a:rPr lang="de-DE" smtClean="0"/>
              <a:t>MAG. THOMAS LEITNER</a:t>
            </a:r>
          </a:p>
        </p:txBody>
      </p:sp>
      <p:sp>
        <p:nvSpPr>
          <p:cNvPr id="117763" name="Rectangle 7"/>
          <p:cNvSpPr>
            <a:spLocks noGrp="1" noChangeArrowheads="1"/>
          </p:cNvSpPr>
          <p:nvPr>
            <p:ph type="sldNum" sz="quarter" idx="5"/>
          </p:nvPr>
        </p:nvSpPr>
        <p:spPr>
          <a:noFill/>
        </p:spPr>
        <p:txBody>
          <a:bodyPr/>
          <a:lstStyle/>
          <a:p>
            <a:fld id="{37F076E8-CF1A-4447-A72E-F653CAEB876D}" type="slidenum">
              <a:rPr lang="de-DE" smtClean="0"/>
              <a:pPr/>
              <a:t>10</a:t>
            </a:fld>
            <a:endParaRPr lang="de-DE" smtClean="0"/>
          </a:p>
        </p:txBody>
      </p:sp>
      <p:sp>
        <p:nvSpPr>
          <p:cNvPr id="117764" name="Rectangle 2"/>
          <p:cNvSpPr>
            <a:spLocks noGrp="1" noRot="1" noChangeAspect="1" noChangeArrowheads="1" noTextEdit="1"/>
          </p:cNvSpPr>
          <p:nvPr>
            <p:ph type="sldImg"/>
          </p:nvPr>
        </p:nvSpPr>
        <p:spPr>
          <a:xfrm>
            <a:off x="3324225" y="266700"/>
            <a:ext cx="1725613" cy="1293813"/>
          </a:xfrm>
          <a:ln/>
        </p:spPr>
      </p:sp>
      <p:sp>
        <p:nvSpPr>
          <p:cNvPr id="117765" name="Rectangle 3"/>
          <p:cNvSpPr>
            <a:spLocks noGrp="1" noChangeArrowheads="1"/>
          </p:cNvSpPr>
          <p:nvPr>
            <p:ph type="body" idx="1"/>
          </p:nvPr>
        </p:nvSpPr>
        <p:spPr>
          <a:xfrm>
            <a:off x="692150" y="1801813"/>
            <a:ext cx="5254625" cy="6824662"/>
          </a:xfrm>
          <a:noFill/>
          <a:ln/>
        </p:spPr>
        <p:txBody>
          <a:bodyPr/>
          <a:lstStyle/>
          <a:p>
            <a:pPr marL="190500" indent="-190500" eaLnBrk="1" hangingPunct="1"/>
            <a:r>
              <a:rPr lang="de-DE" dirty="0" smtClean="0">
                <a:latin typeface="Arial Narrow" pitchFamily="34" charset="0"/>
              </a:rPr>
              <a:t> </a:t>
            </a:r>
            <a:endParaRPr lang="de-DE" b="1" dirty="0" smtClean="0">
              <a:latin typeface="Arial Narrow" pitchFamily="34" charset="0"/>
            </a:endParaRPr>
          </a:p>
          <a:p>
            <a:pPr marL="190500" indent="-190500" eaLnBrk="1" hangingPunct="1"/>
            <a:r>
              <a:rPr lang="de-DE" b="1" dirty="0" smtClean="0">
                <a:latin typeface="Arial Narrow" pitchFamily="34" charset="0"/>
              </a:rPr>
              <a:t>Vorteile </a:t>
            </a:r>
            <a:r>
              <a:rPr lang="de-DE" dirty="0" smtClean="0">
                <a:latin typeface="Arial Narrow" pitchFamily="34" charset="0"/>
              </a:rPr>
              <a:t>der Aktion "Schule auf die Piste" </a:t>
            </a:r>
            <a:r>
              <a:rPr lang="de-DE" b="1" dirty="0" smtClean="0">
                <a:latin typeface="Arial Narrow" pitchFamily="34" charset="0"/>
              </a:rPr>
              <a:t>für Organisatoren von Schulsportwochen</a:t>
            </a:r>
            <a:r>
              <a:rPr lang="de-DE" dirty="0" smtClean="0">
                <a:latin typeface="Arial Narrow" pitchFamily="34" charset="0"/>
              </a:rPr>
              <a:t> auf einen Blick:</a:t>
            </a:r>
          </a:p>
          <a:p>
            <a:pPr marL="190500" indent="-190500" eaLnBrk="1" hangingPunct="1"/>
            <a:r>
              <a:rPr lang="de-DE" dirty="0" smtClean="0">
                <a:latin typeface="Arial Narrow" pitchFamily="34" charset="0"/>
              </a:rPr>
              <a:t>Koordination Ihrer Buchungsanfrage und Leistungen der weiteren Partner vor Ort (Hotel, Bergbahn, Skiverleih) durch einen Ansprechpartner im Tourismusverband </a:t>
            </a:r>
          </a:p>
          <a:p>
            <a:pPr marL="190500" indent="-190500" eaLnBrk="1" hangingPunct="1"/>
            <a:r>
              <a:rPr lang="de-DE" dirty="0" smtClean="0">
                <a:latin typeface="Arial Narrow" pitchFamily="34" charset="0"/>
              </a:rPr>
              <a:t>Bergbahnen in den Partnerorten der Aktion geben </a:t>
            </a:r>
            <a:r>
              <a:rPr lang="de-DE" dirty="0" err="1" smtClean="0">
                <a:latin typeface="Arial Narrow" pitchFamily="34" charset="0"/>
              </a:rPr>
              <a:t>SchülerInnen</a:t>
            </a:r>
            <a:r>
              <a:rPr lang="de-DE" dirty="0" smtClean="0">
                <a:latin typeface="Arial Narrow" pitchFamily="34" charset="0"/>
              </a:rPr>
              <a:t> auf Wintersportwochen besonders günstige Beförderungstarife. Auf Anfrage bieten Bergbahnen auch pädagogisch wertvolle Mehrleistungen wie beispielsweise gemeinsames Erkunden des Skigebiets, Flutlichtskifahren, Winterwanderung im Skigebiet ... . </a:t>
            </a:r>
          </a:p>
          <a:p>
            <a:pPr marL="190500" indent="-190500" eaLnBrk="1" hangingPunct="1"/>
            <a:r>
              <a:rPr lang="de-DE" dirty="0" smtClean="0">
                <a:latin typeface="Arial Narrow" pitchFamily="34" charset="0"/>
              </a:rPr>
              <a:t>kostenloser Transport von Begleitlehrern in Zusammenhang mit einer Schulklasse </a:t>
            </a:r>
          </a:p>
          <a:p>
            <a:pPr marL="190500" indent="-190500" eaLnBrk="1" hangingPunct="1"/>
            <a:r>
              <a:rPr lang="de-DE" dirty="0" smtClean="0">
                <a:latin typeface="Arial Narrow" pitchFamily="34" charset="0"/>
              </a:rPr>
              <a:t>Skiverleih zu besonders günstigen Konditionen in einer </a:t>
            </a:r>
            <a:r>
              <a:rPr lang="de-DE" dirty="0" err="1" smtClean="0">
                <a:latin typeface="Arial Narrow" pitchFamily="34" charset="0"/>
              </a:rPr>
              <a:t>Hervis</a:t>
            </a:r>
            <a:r>
              <a:rPr lang="de-DE" dirty="0" smtClean="0">
                <a:latin typeface="Arial Narrow" pitchFamily="34" charset="0"/>
              </a:rPr>
              <a:t>- oder Intersport-Filiale im Ort </a:t>
            </a:r>
          </a:p>
          <a:p>
            <a:pPr marL="190500" indent="-190500" eaLnBrk="1" hangingPunct="1"/>
            <a:r>
              <a:rPr lang="de-DE" dirty="0" smtClean="0">
                <a:latin typeface="Arial Narrow" pitchFamily="34" charset="0"/>
              </a:rPr>
              <a:t>ein einheitlicher Preis pro Ort und Saison bzw. einheitlich vergleichbare Unterkunfts-Kategorien </a:t>
            </a:r>
          </a:p>
          <a:p>
            <a:pPr marL="190500" indent="-190500" eaLnBrk="1" hangingPunct="1"/>
            <a:r>
              <a:rPr lang="de-DE" dirty="0" smtClean="0">
                <a:latin typeface="Arial Narrow" pitchFamily="34" charset="0"/>
              </a:rPr>
              <a:t>auf Anfrage spezielle Angebote und Sonderkonditionen des örtlichen Tourismusverbandes für Freizeitaktivitäten vor Ort, z.B. Eisstockschießen, Eislaufplatz, Schwimmbad, Sporthalle, etc. </a:t>
            </a:r>
          </a:p>
          <a:p>
            <a:pPr marL="190500" indent="-190500" eaLnBrk="1" hangingPunct="1"/>
            <a:endParaRPr lang="de-DE" dirty="0" smtClean="0">
              <a:latin typeface="Arial Narrow"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DEAACBB5-B305-4BA5-A091-D2295A63C135}" type="slidenum">
              <a:rPr lang="de-DE"/>
              <a:pPr>
                <a:defRPr/>
              </a:pPr>
              <a:t>‹Nr.›</a:t>
            </a:fld>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DF7ADE65-D877-4491-9EE3-B66029D44798}" type="slidenum">
              <a:rPr lang="de-DE"/>
              <a:pPr>
                <a:defRPr/>
              </a:pPr>
              <a:t>‹Nr.›</a:t>
            </a:fld>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692150"/>
            <a:ext cx="2057400" cy="5434013"/>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692150"/>
            <a:ext cx="6019800" cy="543401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31FC8D73-9B1D-4F89-A5AD-653F206D9913}" type="slidenum">
              <a:rPr lang="de-DE"/>
              <a:pPr>
                <a:defRPr/>
              </a:pPr>
              <a:t>‹Nr.›</a:t>
            </a:fld>
            <a:endParaRPr lang="de-D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692150"/>
            <a:ext cx="8229600" cy="1296988"/>
          </a:xfr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827088" y="2205038"/>
            <a:ext cx="3852862" cy="39211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832350" y="2205038"/>
            <a:ext cx="3854450" cy="39211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vl1pPr>
          </a:lstStyle>
          <a:p>
            <a:pPr>
              <a:defRPr/>
            </a:pPr>
            <a:fld id="{C2090A8C-E041-4E24-B32A-3E651E8BA7F1}" type="slidenum">
              <a:rPr lang="de-DE"/>
              <a:pPr>
                <a:defRPr/>
              </a:pPr>
              <a:t>‹Nr.›</a:t>
            </a:fld>
            <a:endParaRPr lang="de-DE"/>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692150"/>
            <a:ext cx="8229600" cy="543401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3" name="Rectangle 4"/>
          <p:cNvSpPr>
            <a:spLocks noGrp="1" noChangeArrowheads="1"/>
          </p:cNvSpPr>
          <p:nvPr>
            <p:ph type="dt" sz="half" idx="10"/>
          </p:nvPr>
        </p:nvSpPr>
        <p:spPr/>
        <p:txBody>
          <a:bodyPr/>
          <a:lstStyle>
            <a:lvl1pPr>
              <a:defRPr/>
            </a:lvl1pPr>
          </a:lstStyle>
          <a:p>
            <a:pPr>
              <a:defRPr/>
            </a:pPr>
            <a:endParaRPr lang="de-DE"/>
          </a:p>
        </p:txBody>
      </p:sp>
      <p:sp>
        <p:nvSpPr>
          <p:cNvPr id="4" name="Rectangle 5"/>
          <p:cNvSpPr>
            <a:spLocks noGrp="1" noChangeArrowheads="1"/>
          </p:cNvSpPr>
          <p:nvPr>
            <p:ph type="ftr" sz="quarter" idx="11"/>
          </p:nvPr>
        </p:nvSpPr>
        <p:spPr/>
        <p:txBody>
          <a:bodyPr/>
          <a:lstStyle>
            <a:lvl1pPr>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vl1pPr>
          </a:lstStyle>
          <a:p>
            <a:pPr>
              <a:defRPr/>
            </a:pPr>
            <a:fld id="{30765FA4-7748-43B6-AD09-7D4EF56C58D4}" type="slidenum">
              <a:rPr lang="de-DE"/>
              <a:pPr>
                <a:defRPr/>
              </a:pPr>
              <a:t>‹Nr.›</a:t>
            </a:fld>
            <a:endParaRPr lang="de-D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692150"/>
            <a:ext cx="8229600" cy="1296988"/>
          </a:xfr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827088" y="2205038"/>
            <a:ext cx="3852862" cy="39211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832350" y="2205038"/>
            <a:ext cx="3854450" cy="18843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832350" y="4241800"/>
            <a:ext cx="3854450" cy="18843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vl1pPr>
          </a:lstStyle>
          <a:p>
            <a:pPr>
              <a:defRPr/>
            </a:pPr>
            <a:fld id="{914E2F78-C9FC-4ACF-B4BB-2282D2F7C4D1}" type="slidenum">
              <a:rPr lang="de-DE"/>
              <a:pPr>
                <a:defRPr/>
              </a:pPr>
              <a:t>‹Nr.›</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4EF19E3F-778B-495E-92D2-8A173AA29C2B}" type="slidenum">
              <a:rPr lang="de-DE"/>
              <a:pPr>
                <a:defRPr/>
              </a:pPr>
              <a:t>‹Nr.›</a:t>
            </a:fld>
            <a:endParaRPr lang="de-D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2ED6EF71-9DFE-4407-B64B-952B269F8A29}" type="slidenum">
              <a:rPr lang="de-DE"/>
              <a:pPr>
                <a:defRPr/>
              </a:pPr>
              <a:t>‹Nr.›</a:t>
            </a:fld>
            <a:endParaRPr lang="de-D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27088" y="2205038"/>
            <a:ext cx="3852862"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832350" y="2205038"/>
            <a:ext cx="385445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vl1pPr>
          </a:lstStyle>
          <a:p>
            <a:pPr>
              <a:defRPr/>
            </a:pPr>
            <a:fld id="{7D31BAFB-8237-4A9A-B1C5-E59E7778C820}" type="slidenum">
              <a:rPr lang="de-DE"/>
              <a:pPr>
                <a:defRPr/>
              </a:pPr>
              <a:t>‹Nr.›</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p:txBody>
          <a:bodyPr/>
          <a:lstStyle>
            <a:lvl1pPr>
              <a:defRPr/>
            </a:lvl1pPr>
          </a:lstStyle>
          <a:p>
            <a:pPr>
              <a:defRPr/>
            </a:pPr>
            <a:endParaRPr lang="de-DE"/>
          </a:p>
        </p:txBody>
      </p:sp>
      <p:sp>
        <p:nvSpPr>
          <p:cNvPr id="8" name="Rectangle 5"/>
          <p:cNvSpPr>
            <a:spLocks noGrp="1" noChangeArrowheads="1"/>
          </p:cNvSpPr>
          <p:nvPr>
            <p:ph type="ftr" sz="quarter" idx="11"/>
          </p:nvPr>
        </p:nvSpPr>
        <p:spPr/>
        <p:txBody>
          <a:bodyPr/>
          <a:lstStyle>
            <a:lvl1pPr>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vl1pPr>
          </a:lstStyle>
          <a:p>
            <a:pPr>
              <a:defRPr/>
            </a:pPr>
            <a:fld id="{29FB1BEB-A256-4AB5-8E74-2D64C442394A}" type="slidenum">
              <a:rPr lang="de-DE"/>
              <a:pPr>
                <a:defRPr/>
              </a:pPr>
              <a:t>‹Nr.›</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p:txBody>
          <a:bodyPr/>
          <a:lstStyle>
            <a:lvl1pPr>
              <a:defRPr/>
            </a:lvl1pPr>
          </a:lstStyle>
          <a:p>
            <a:pPr>
              <a:defRPr/>
            </a:pPr>
            <a:endParaRPr lang="de-DE"/>
          </a:p>
        </p:txBody>
      </p:sp>
      <p:sp>
        <p:nvSpPr>
          <p:cNvPr id="4" name="Rectangle 5"/>
          <p:cNvSpPr>
            <a:spLocks noGrp="1" noChangeArrowheads="1"/>
          </p:cNvSpPr>
          <p:nvPr>
            <p:ph type="ftr" sz="quarter" idx="11"/>
          </p:nvPr>
        </p:nvSpPr>
        <p:spPr/>
        <p:txBody>
          <a:bodyPr/>
          <a:lstStyle>
            <a:lvl1pPr>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vl1pPr>
          </a:lstStyle>
          <a:p>
            <a:pPr>
              <a:defRPr/>
            </a:pPr>
            <a:fld id="{2F04F43B-A2C6-4CC9-82D4-56B478311735}" type="slidenum">
              <a:rPr lang="de-DE"/>
              <a:pPr>
                <a:defRPr/>
              </a:pPr>
              <a:t>‹Nr.›</a:t>
            </a:fld>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de-DE"/>
          </a:p>
        </p:txBody>
      </p:sp>
      <p:sp>
        <p:nvSpPr>
          <p:cNvPr id="3" name="Rectangle 5"/>
          <p:cNvSpPr>
            <a:spLocks noGrp="1" noChangeArrowheads="1"/>
          </p:cNvSpPr>
          <p:nvPr>
            <p:ph type="ftr" sz="quarter" idx="11"/>
          </p:nvPr>
        </p:nvSpPr>
        <p:spPr/>
        <p:txBody>
          <a:bodyPr/>
          <a:lstStyle>
            <a:lvl1pPr>
              <a:defRPr/>
            </a:lvl1pPr>
          </a:lstStyle>
          <a:p>
            <a:pPr>
              <a:defRPr/>
            </a:pPr>
            <a:endParaRPr lang="de-DE"/>
          </a:p>
        </p:txBody>
      </p:sp>
      <p:sp>
        <p:nvSpPr>
          <p:cNvPr id="4" name="Rectangle 6"/>
          <p:cNvSpPr>
            <a:spLocks noGrp="1" noChangeArrowheads="1"/>
          </p:cNvSpPr>
          <p:nvPr>
            <p:ph type="sldNum" sz="quarter" idx="12"/>
          </p:nvPr>
        </p:nvSpPr>
        <p:spPr/>
        <p:txBody>
          <a:bodyPr/>
          <a:lstStyle>
            <a:lvl1pPr>
              <a:defRPr/>
            </a:lvl1pPr>
          </a:lstStyle>
          <a:p>
            <a:pPr>
              <a:defRPr/>
            </a:pPr>
            <a:fld id="{F02E0B93-FB02-46BF-A3B6-F754D03AB90D}" type="slidenum">
              <a:rPr lang="de-DE"/>
              <a:pPr>
                <a:defRPr/>
              </a:pPr>
              <a:t>‹Nr.›</a:t>
            </a:fld>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vl1pPr>
          </a:lstStyle>
          <a:p>
            <a:pPr>
              <a:defRPr/>
            </a:pPr>
            <a:fld id="{333DCD84-7A9E-4A9C-A29A-76FDA6D96631}" type="slidenum">
              <a:rPr lang="de-DE"/>
              <a:pPr>
                <a:defRPr/>
              </a:pPr>
              <a:t>‹Nr.›</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vl1pPr>
          </a:lstStyle>
          <a:p>
            <a:pPr>
              <a:defRPr/>
            </a:pPr>
            <a:fld id="{CB2280C1-1F68-4DC2-80AF-33B66C391378}" type="slidenum">
              <a:rPr lang="de-DE"/>
              <a:pPr>
                <a:defRPr/>
              </a:pPr>
              <a:t>‹Nr.›</a:t>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692150"/>
            <a:ext cx="8229600" cy="1296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827088" y="2205038"/>
            <a:ext cx="7859712" cy="392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CDB3C5F-20B2-4C59-ACE0-2F4F8516203E}" type="slidenum">
              <a:rPr lang="de-DE"/>
              <a:pPr>
                <a:defRPr/>
              </a:pPr>
              <a:t>‹Nr.›</a:t>
            </a:fld>
            <a:endParaRPr lang="de-DE"/>
          </a:p>
        </p:txBody>
      </p:sp>
      <p:sp>
        <p:nvSpPr>
          <p:cNvPr id="1034" name="Rectangle 10"/>
          <p:cNvSpPr>
            <a:spLocks noChangeArrowheads="1"/>
          </p:cNvSpPr>
          <p:nvPr userDrawn="1"/>
        </p:nvSpPr>
        <p:spPr bwMode="auto">
          <a:xfrm>
            <a:off x="2843213" y="6092825"/>
            <a:ext cx="3384550" cy="504825"/>
          </a:xfrm>
          <a:prstGeom prst="rect">
            <a:avLst/>
          </a:prstGeom>
          <a:noFill/>
          <a:ln w="9525">
            <a:noFill/>
            <a:miter lim="800000"/>
            <a:headEnd/>
            <a:tailEnd/>
          </a:ln>
          <a:effectLst/>
        </p:spPr>
        <p:txBody>
          <a:bodyPr anchor="ctr"/>
          <a:lstStyle/>
          <a:p>
            <a:pPr algn="ctr">
              <a:defRPr/>
            </a:pPr>
            <a:endParaRPr lang="de-DE" sz="3400" b="1">
              <a:solidFill>
                <a:schemeClr val="tx2"/>
              </a:solidFill>
            </a:endParaRPr>
          </a:p>
        </p:txBody>
      </p:sp>
      <p:sp>
        <p:nvSpPr>
          <p:cNvPr id="1037" name="Rectangle 13"/>
          <p:cNvSpPr>
            <a:spLocks noChangeArrowheads="1"/>
          </p:cNvSpPr>
          <p:nvPr userDrawn="1"/>
        </p:nvSpPr>
        <p:spPr bwMode="auto">
          <a:xfrm>
            <a:off x="2843213" y="6165850"/>
            <a:ext cx="3384550" cy="504825"/>
          </a:xfrm>
          <a:prstGeom prst="rect">
            <a:avLst/>
          </a:prstGeom>
          <a:noFill/>
          <a:ln w="9525">
            <a:noFill/>
            <a:miter lim="800000"/>
            <a:headEnd/>
            <a:tailEnd/>
          </a:ln>
          <a:effectLst/>
        </p:spPr>
        <p:txBody>
          <a:bodyPr anchor="ctr"/>
          <a:lstStyle/>
          <a:p>
            <a:pPr algn="ctr">
              <a:defRPr/>
            </a:pPr>
            <a:endParaRPr lang="de-DE" sz="3400" b="1">
              <a:solidFill>
                <a:schemeClr val="tx2"/>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ransition/>
  <p:timing>
    <p:tnLst>
      <p:par>
        <p:cTn id="1" dur="indefinite" restart="never" nodeType="tmRoot"/>
      </p:par>
    </p:tnLst>
  </p:timing>
  <p:txStyles>
    <p:titleStyle>
      <a:lvl1pPr algn="ctr" rtl="0" eaLnBrk="0" fontAlgn="base" hangingPunct="0">
        <a:spcBef>
          <a:spcPct val="0"/>
        </a:spcBef>
        <a:spcAft>
          <a:spcPct val="0"/>
        </a:spcAft>
        <a:defRPr sz="3400" b="1">
          <a:solidFill>
            <a:schemeClr val="tx2"/>
          </a:solidFill>
          <a:latin typeface="+mj-lt"/>
          <a:ea typeface="+mj-ea"/>
          <a:cs typeface="+mj-cs"/>
        </a:defRPr>
      </a:lvl1pPr>
      <a:lvl2pPr algn="ctr" rtl="0" eaLnBrk="0" fontAlgn="base" hangingPunct="0">
        <a:spcBef>
          <a:spcPct val="0"/>
        </a:spcBef>
        <a:spcAft>
          <a:spcPct val="0"/>
        </a:spcAft>
        <a:defRPr sz="3400" b="1">
          <a:solidFill>
            <a:schemeClr val="tx2"/>
          </a:solidFill>
          <a:latin typeface="Arial" charset="0"/>
        </a:defRPr>
      </a:lvl2pPr>
      <a:lvl3pPr algn="ctr" rtl="0" eaLnBrk="0" fontAlgn="base" hangingPunct="0">
        <a:spcBef>
          <a:spcPct val="0"/>
        </a:spcBef>
        <a:spcAft>
          <a:spcPct val="0"/>
        </a:spcAft>
        <a:defRPr sz="3400" b="1">
          <a:solidFill>
            <a:schemeClr val="tx2"/>
          </a:solidFill>
          <a:latin typeface="Arial" charset="0"/>
        </a:defRPr>
      </a:lvl3pPr>
      <a:lvl4pPr algn="ctr" rtl="0" eaLnBrk="0" fontAlgn="base" hangingPunct="0">
        <a:spcBef>
          <a:spcPct val="0"/>
        </a:spcBef>
        <a:spcAft>
          <a:spcPct val="0"/>
        </a:spcAft>
        <a:defRPr sz="3400" b="1">
          <a:solidFill>
            <a:schemeClr val="tx2"/>
          </a:solidFill>
          <a:latin typeface="Arial" charset="0"/>
        </a:defRPr>
      </a:lvl4pPr>
      <a:lvl5pPr algn="ctr" rtl="0" eaLnBrk="0" fontAlgn="base" hangingPunct="0">
        <a:spcBef>
          <a:spcPct val="0"/>
        </a:spcBef>
        <a:spcAft>
          <a:spcPct val="0"/>
        </a:spcAft>
        <a:defRPr sz="3400" b="1">
          <a:solidFill>
            <a:schemeClr val="tx2"/>
          </a:solidFill>
          <a:latin typeface="Arial" charset="0"/>
        </a:defRPr>
      </a:lvl5pPr>
      <a:lvl6pPr marL="457200" algn="ctr" rtl="0" fontAlgn="base">
        <a:spcBef>
          <a:spcPct val="0"/>
        </a:spcBef>
        <a:spcAft>
          <a:spcPct val="0"/>
        </a:spcAft>
        <a:defRPr sz="3400" b="1">
          <a:solidFill>
            <a:schemeClr val="tx2"/>
          </a:solidFill>
          <a:latin typeface="Arial" charset="0"/>
        </a:defRPr>
      </a:lvl6pPr>
      <a:lvl7pPr marL="914400" algn="ctr" rtl="0" fontAlgn="base">
        <a:spcBef>
          <a:spcPct val="0"/>
        </a:spcBef>
        <a:spcAft>
          <a:spcPct val="0"/>
        </a:spcAft>
        <a:defRPr sz="3400" b="1">
          <a:solidFill>
            <a:schemeClr val="tx2"/>
          </a:solidFill>
          <a:latin typeface="Arial" charset="0"/>
        </a:defRPr>
      </a:lvl7pPr>
      <a:lvl8pPr marL="1371600" algn="ctr" rtl="0" fontAlgn="base">
        <a:spcBef>
          <a:spcPct val="0"/>
        </a:spcBef>
        <a:spcAft>
          <a:spcPct val="0"/>
        </a:spcAft>
        <a:defRPr sz="3400" b="1">
          <a:solidFill>
            <a:schemeClr val="tx2"/>
          </a:solidFill>
          <a:latin typeface="Arial" charset="0"/>
        </a:defRPr>
      </a:lvl8pPr>
      <a:lvl9pPr marL="1828800" algn="ctr" rtl="0" fontAlgn="base">
        <a:spcBef>
          <a:spcPct val="0"/>
        </a:spcBef>
        <a:spcAft>
          <a:spcPct val="0"/>
        </a:spcAft>
        <a:defRPr sz="3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familienkarte.at/de/wsw.html"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wintersport.at/wintersportwoche" TargetMode="External"/><Relationship Id="rId7" Type="http://schemas.openxmlformats.org/officeDocument/2006/relationships/image" Target="../media/image5.jpeg"/><Relationship Id="rId2" Type="http://schemas.openxmlformats.org/officeDocument/2006/relationships/hyperlink" Target="http://www.familienkarte.at/de/wsw.html"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wispowo.at/"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www.pieps.com/" TargetMode="External"/><Relationship Id="rId13"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hyperlink" Target="http://www.doppelmayr.at/" TargetMode="External"/><Relationship Id="rId12"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bergrettung.at/" TargetMode="External"/><Relationship Id="rId11" Type="http://schemas.openxmlformats.org/officeDocument/2006/relationships/hyperlink" Target="http://www.intersport.at/" TargetMode="External"/><Relationship Id="rId5" Type="http://schemas.openxmlformats.org/officeDocument/2006/relationships/hyperlink" Target="http://www.auva.at/" TargetMode="External"/><Relationship Id="rId15" Type="http://schemas.openxmlformats.org/officeDocument/2006/relationships/image" Target="../media/image13.png"/><Relationship Id="rId10" Type="http://schemas.openxmlformats.org/officeDocument/2006/relationships/hyperlink" Target="http://www.vsso.at/" TargetMode="External"/><Relationship Id="rId4" Type="http://schemas.openxmlformats.org/officeDocument/2006/relationships/image" Target="../media/image10.jpeg"/><Relationship Id="rId9" Type="http://schemas.openxmlformats.org/officeDocument/2006/relationships/hyperlink" Target="http://www.bundespolizei.gv.at/lpk/" TargetMode="External"/><Relationship Id="rId14" Type="http://schemas.openxmlformats.org/officeDocument/2006/relationships/hyperlink" Target="http://www.safety-guide.inf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hyperlink" Target="http://oesv.at/index.php" TargetMode="External"/><Relationship Id="rId4" Type="http://schemas.openxmlformats.org/officeDocument/2006/relationships/hyperlink" Target="http://www.oesv.at/breitensport/schulspor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hyperlink" Target="http://www.sport2000rent.at/de/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intersportrent.at/winter/index.html?lang=de" TargetMode="External"/><Relationship Id="rId4" Type="http://schemas.openxmlformats.org/officeDocument/2006/relationships/hyperlink" Target="https://www.intersportrent.at/de/schulsportwoch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5"/>
          <p:cNvSpPr>
            <a:spLocks noChangeArrowheads="1"/>
          </p:cNvSpPr>
          <p:nvPr/>
        </p:nvSpPr>
        <p:spPr bwMode="auto">
          <a:xfrm>
            <a:off x="2124075" y="2565400"/>
            <a:ext cx="5041900" cy="503238"/>
          </a:xfrm>
          <a:prstGeom prst="ellipse">
            <a:avLst/>
          </a:prstGeom>
          <a:solidFill>
            <a:srgbClr val="CCECFF"/>
          </a:solidFill>
          <a:ln w="9525">
            <a:noFill/>
            <a:round/>
            <a:headEnd/>
            <a:tailEnd/>
          </a:ln>
        </p:spPr>
        <p:txBody>
          <a:bodyPr wrap="none" anchor="ctr"/>
          <a:lstStyle/>
          <a:p>
            <a:endParaRPr lang="de-AT"/>
          </a:p>
        </p:txBody>
      </p:sp>
      <p:sp>
        <p:nvSpPr>
          <p:cNvPr id="31747" name="Oval 3"/>
          <p:cNvSpPr>
            <a:spLocks noChangeArrowheads="1"/>
          </p:cNvSpPr>
          <p:nvPr/>
        </p:nvSpPr>
        <p:spPr bwMode="auto">
          <a:xfrm>
            <a:off x="2124075" y="3502025"/>
            <a:ext cx="5041900" cy="503238"/>
          </a:xfrm>
          <a:prstGeom prst="ellipse">
            <a:avLst/>
          </a:prstGeom>
          <a:solidFill>
            <a:srgbClr val="CCECFF"/>
          </a:solidFill>
          <a:ln w="9525">
            <a:noFill/>
            <a:round/>
            <a:headEnd/>
            <a:tailEnd/>
          </a:ln>
        </p:spPr>
        <p:txBody>
          <a:bodyPr wrap="none" anchor="ctr"/>
          <a:lstStyle/>
          <a:p>
            <a:endParaRPr lang="de-AT"/>
          </a:p>
        </p:txBody>
      </p:sp>
      <p:pic>
        <p:nvPicPr>
          <p:cNvPr id="31748" name="Picture 10" descr="SchneeflockeBlau4"/>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a:xfrm>
            <a:off x="2771775" y="2060575"/>
            <a:ext cx="3594100" cy="3594100"/>
          </a:xfrm>
          <a:noFill/>
        </p:spPr>
      </p:pic>
      <p:sp>
        <p:nvSpPr>
          <p:cNvPr id="31749" name="Oval 4"/>
          <p:cNvSpPr>
            <a:spLocks noChangeArrowheads="1"/>
          </p:cNvSpPr>
          <p:nvPr/>
        </p:nvSpPr>
        <p:spPr bwMode="auto">
          <a:xfrm>
            <a:off x="2071688" y="3571875"/>
            <a:ext cx="5041900" cy="503238"/>
          </a:xfrm>
          <a:prstGeom prst="ellipse">
            <a:avLst/>
          </a:prstGeom>
          <a:solidFill>
            <a:srgbClr val="003399"/>
          </a:solidFill>
          <a:ln w="9525">
            <a:noFill/>
            <a:round/>
            <a:headEnd/>
            <a:tailEnd/>
          </a:ln>
        </p:spPr>
        <p:txBody>
          <a:bodyPr wrap="none" anchor="ctr"/>
          <a:lstStyle/>
          <a:p>
            <a:endParaRPr lang="de-AT"/>
          </a:p>
        </p:txBody>
      </p:sp>
      <p:sp>
        <p:nvSpPr>
          <p:cNvPr id="31750" name="Rectangle 6"/>
          <p:cNvSpPr>
            <a:spLocks noGrp="1" noChangeArrowheads="1"/>
          </p:cNvSpPr>
          <p:nvPr>
            <p:ph type="body" sz="half" idx="1"/>
          </p:nvPr>
        </p:nvSpPr>
        <p:spPr>
          <a:xfrm>
            <a:off x="2916238" y="2565400"/>
            <a:ext cx="3678237" cy="4652963"/>
          </a:xfrm>
        </p:spPr>
        <p:txBody>
          <a:bodyPr/>
          <a:lstStyle/>
          <a:p>
            <a:pPr eaLnBrk="1" hangingPunct="1"/>
            <a:r>
              <a:rPr lang="de-AT" sz="2600" dirty="0" smtClean="0"/>
              <a:t>Organisatorisches</a:t>
            </a:r>
          </a:p>
          <a:p>
            <a:pPr eaLnBrk="1" hangingPunct="1"/>
            <a:endParaRPr lang="de-AT" sz="2600" dirty="0" smtClean="0"/>
          </a:p>
          <a:p>
            <a:pPr eaLnBrk="1" hangingPunct="1"/>
            <a:r>
              <a:rPr lang="de-AT" sz="2600" dirty="0" smtClean="0">
                <a:solidFill>
                  <a:schemeClr val="bg1"/>
                </a:solidFill>
              </a:rPr>
              <a:t>Informatives</a:t>
            </a:r>
          </a:p>
          <a:p>
            <a:pPr eaLnBrk="1" hangingPunct="1"/>
            <a:endParaRPr lang="de-DE" sz="2600" dirty="0" smtClean="0">
              <a:solidFill>
                <a:schemeClr val="bg1"/>
              </a:solidFill>
            </a:endParaRPr>
          </a:p>
          <a:p>
            <a:pPr eaLnBrk="1" hangingPunct="1"/>
            <a:endParaRPr lang="de-AT" sz="2600" dirty="0" smtClean="0"/>
          </a:p>
        </p:txBody>
      </p:sp>
      <p:sp>
        <p:nvSpPr>
          <p:cNvPr id="31751" name="Rectangle 8"/>
          <p:cNvSpPr>
            <a:spLocks noGrp="1" noChangeArrowheads="1"/>
          </p:cNvSpPr>
          <p:nvPr>
            <p:ph type="title"/>
          </p:nvPr>
        </p:nvSpPr>
        <p:spPr>
          <a:xfrm>
            <a:off x="468313" y="981075"/>
            <a:ext cx="8229600" cy="1143000"/>
          </a:xfrm>
        </p:spPr>
        <p:txBody>
          <a:bodyPr/>
          <a:lstStyle/>
          <a:p>
            <a:pPr eaLnBrk="1" hangingPunct="1"/>
            <a:r>
              <a:rPr lang="de-AT" dirty="0" smtClean="0"/>
              <a:t>PH OÖ – WINTERSPORTWOCHE 2017</a:t>
            </a:r>
            <a:endParaRPr lang="de-DE"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conInformationFinal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73350" y="1792288"/>
            <a:ext cx="3797300" cy="3797300"/>
          </a:xfrm>
          <a:prstGeom prst="rect">
            <a:avLst/>
          </a:prstGeom>
          <a:noFill/>
          <a:ln w="9525">
            <a:noFill/>
            <a:miter lim="800000"/>
            <a:headEnd/>
            <a:tailEnd/>
          </a:ln>
        </p:spPr>
      </p:pic>
      <p:sp>
        <p:nvSpPr>
          <p:cNvPr id="275459" name="Rectangle 3"/>
          <p:cNvSpPr>
            <a:spLocks noGrp="1" noChangeArrowheads="1"/>
          </p:cNvSpPr>
          <p:nvPr>
            <p:ph type="body" sz="half" idx="1"/>
          </p:nvPr>
        </p:nvSpPr>
        <p:spPr>
          <a:xfrm>
            <a:off x="719138" y="2997200"/>
            <a:ext cx="7705725" cy="3070225"/>
          </a:xfrm>
        </p:spPr>
        <p:txBody>
          <a:bodyPr/>
          <a:lstStyle/>
          <a:p>
            <a:pPr eaLnBrk="1" hangingPunct="1"/>
            <a:endParaRPr lang="de-DE" sz="2200" dirty="0" smtClean="0"/>
          </a:p>
          <a:p>
            <a:pPr eaLnBrk="1" hangingPunct="1"/>
            <a:r>
              <a:rPr lang="de-DE" sz="2200" dirty="0" smtClean="0"/>
              <a:t>http://www.bewegungundsport.eduhi.at</a:t>
            </a:r>
          </a:p>
          <a:p>
            <a:pPr marL="0" indent="0" eaLnBrk="1" hangingPunct="1">
              <a:buNone/>
            </a:pPr>
            <a:r>
              <a:rPr lang="de-DE" sz="1050" dirty="0"/>
              <a:t> </a:t>
            </a:r>
            <a:r>
              <a:rPr lang="de-DE" sz="1050" dirty="0" smtClean="0"/>
              <a:t>         (28.11.2017)</a:t>
            </a:r>
          </a:p>
          <a:p>
            <a:pPr lvl="1" eaLnBrk="1" hangingPunct="1"/>
            <a:r>
              <a:rPr lang="de-DE" sz="1800" dirty="0" smtClean="0"/>
              <a:t>ARGE Plattform </a:t>
            </a:r>
            <a:r>
              <a:rPr lang="de-DE" sz="1800" dirty="0" smtClean="0">
                <a:sym typeface="Wingdings" panose="05000000000000000000" pitchFamily="2" charset="2"/>
              </a:rPr>
              <a:t></a:t>
            </a:r>
            <a:r>
              <a:rPr lang="de-DE" sz="1800" dirty="0" smtClean="0"/>
              <a:t>Alles zu Bewegung und                                          Sport in Oberösterreich</a:t>
            </a:r>
          </a:p>
          <a:p>
            <a:pPr lvl="1" eaLnBrk="1" hangingPunct="1"/>
            <a:r>
              <a:rPr lang="de-DE" sz="1800" dirty="0" smtClean="0"/>
              <a:t>Schulsportwettkämpfe</a:t>
            </a:r>
          </a:p>
          <a:p>
            <a:pPr lvl="1" eaLnBrk="1" hangingPunct="1"/>
            <a:r>
              <a:rPr lang="de-DE" sz="1800" dirty="0" smtClean="0"/>
              <a:t>Aktuelle Themen </a:t>
            </a:r>
          </a:p>
          <a:p>
            <a:pPr lvl="1" eaLnBrk="1" hangingPunct="1"/>
            <a:r>
              <a:rPr lang="de-DE" sz="1800" dirty="0" smtClean="0"/>
              <a:t>Tag der Bewegung: Mittwoch, 25.4.2018</a:t>
            </a:r>
          </a:p>
          <a:p>
            <a:pPr lvl="1" eaLnBrk="1" hangingPunct="1"/>
            <a:r>
              <a:rPr lang="de-DE" sz="1800" dirty="0" smtClean="0"/>
              <a:t>Jahresschwerpunkt/Motto (Hin und Her- Rückschlagspiele)</a:t>
            </a:r>
            <a:endParaRPr lang="de-AT" sz="1800" dirty="0" smtClean="0"/>
          </a:p>
          <a:p>
            <a:pPr lvl="1" eaLnBrk="1" hangingPunct="1">
              <a:buFontTx/>
              <a:buNone/>
            </a:pPr>
            <a:endParaRPr lang="de-DE" sz="1800" dirty="0" smtClean="0"/>
          </a:p>
        </p:txBody>
      </p:sp>
      <p:sp>
        <p:nvSpPr>
          <p:cNvPr id="45061" name="Rectangle 5"/>
          <p:cNvSpPr>
            <a:spLocks noChangeArrowheads="1"/>
          </p:cNvSpPr>
          <p:nvPr/>
        </p:nvSpPr>
        <p:spPr bwMode="auto">
          <a:xfrm>
            <a:off x="2843213" y="6165850"/>
            <a:ext cx="3384550" cy="504825"/>
          </a:xfrm>
          <a:prstGeom prst="rect">
            <a:avLst/>
          </a:prstGeom>
          <a:noFill/>
          <a:ln w="9525">
            <a:noFill/>
            <a:miter lim="800000"/>
            <a:headEnd/>
            <a:tailEnd/>
          </a:ln>
        </p:spPr>
        <p:txBody>
          <a:bodyPr anchor="ctr"/>
          <a:lstStyle/>
          <a:p>
            <a:pPr algn="ctr"/>
            <a:endParaRPr lang="de-DE" sz="800" b="1" dirty="0">
              <a:solidFill>
                <a:schemeClr val="tx2"/>
              </a:solidFill>
            </a:endParaRPr>
          </a:p>
        </p:txBody>
      </p:sp>
      <p:pic>
        <p:nvPicPr>
          <p:cNvPr id="45062" name="Picture 9" descr="Bewegung und Sport"/>
          <p:cNvPicPr>
            <a:picLocks noChangeAspect="1" noChangeArrowheads="1"/>
          </p:cNvPicPr>
          <p:nvPr/>
        </p:nvPicPr>
        <p:blipFill>
          <a:blip r:embed="rId4" cstate="print"/>
          <a:srcRect/>
          <a:stretch>
            <a:fillRect/>
          </a:stretch>
        </p:blipFill>
        <p:spPr bwMode="auto">
          <a:xfrm>
            <a:off x="0" y="1484313"/>
            <a:ext cx="9144000" cy="1431925"/>
          </a:xfrm>
          <a:prstGeom prst="rect">
            <a:avLst/>
          </a:prstGeom>
          <a:noFill/>
          <a:ln w="9525">
            <a:noFill/>
            <a:miter lim="800000"/>
            <a:headEnd/>
            <a:tailEnd/>
          </a:ln>
        </p:spPr>
      </p:pic>
      <p:pic>
        <p:nvPicPr>
          <p:cNvPr id="2050" name="Picture 2" descr="https://www.edugroup.at/fileadmin/DAM/Gegenstandsportale/ARGE_BSP/Jahresschwerpunkte/17_18_Hin_und_Her/Plakat_Hin_und_H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752231"/>
            <a:ext cx="2664296" cy="2837357"/>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11" descr="header"/>
          <p:cNvPicPr>
            <a:picLocks noChangeAspect="1" noChangeArrowheads="1"/>
          </p:cNvPicPr>
          <p:nvPr/>
        </p:nvPicPr>
        <p:blipFill>
          <a:blip r:embed="rId6" cstate="print"/>
          <a:srcRect/>
          <a:stretch>
            <a:fillRect/>
          </a:stretch>
        </p:blipFill>
        <p:spPr bwMode="auto">
          <a:xfrm>
            <a:off x="0" y="0"/>
            <a:ext cx="9144000" cy="15732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5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54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54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54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5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500063" y="3214688"/>
            <a:ext cx="8229600" cy="1296987"/>
          </a:xfrm>
        </p:spPr>
        <p:txBody>
          <a:bodyPr/>
          <a:lstStyle/>
          <a:p>
            <a:r>
              <a:rPr lang="de-AT" sz="8000" dirty="0" smtClean="0"/>
              <a:t>Video Pistenregeln!!!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428625" y="285750"/>
            <a:ext cx="8229600" cy="1296988"/>
          </a:xfrm>
        </p:spPr>
        <p:txBody>
          <a:bodyPr/>
          <a:lstStyle/>
          <a:p>
            <a:pPr eaLnBrk="1" hangingPunct="1"/>
            <a:r>
              <a:rPr lang="de-AT" smtClean="0"/>
              <a:t>Aktion Wintersportwoche Land Oberösterreich</a:t>
            </a:r>
            <a:endParaRPr lang="de-DE" smtClean="0"/>
          </a:p>
        </p:txBody>
      </p:sp>
      <p:sp>
        <p:nvSpPr>
          <p:cNvPr id="32771" name="Inhaltsplatzhalter 2"/>
          <p:cNvSpPr>
            <a:spLocks noGrp="1"/>
          </p:cNvSpPr>
          <p:nvPr>
            <p:ph idx="1"/>
          </p:nvPr>
        </p:nvSpPr>
        <p:spPr>
          <a:xfrm>
            <a:off x="468313" y="1571625"/>
            <a:ext cx="8218487" cy="4162425"/>
          </a:xfrm>
        </p:spPr>
        <p:txBody>
          <a:bodyPr/>
          <a:lstStyle/>
          <a:p>
            <a:pPr eaLnBrk="1" hangingPunct="1"/>
            <a:r>
              <a:rPr lang="de-AT" sz="1800" dirty="0" smtClean="0"/>
              <a:t>2016/17: 9000 Schüler/innen in OÖ (2008/09: 7000) </a:t>
            </a:r>
          </a:p>
          <a:p>
            <a:pPr lvl="1" eaLnBrk="1" hangingPunct="1"/>
            <a:r>
              <a:rPr lang="de-AT" sz="1800" dirty="0" smtClean="0"/>
              <a:t>Mittelfristig : Steigerung der Wintersportwochen von oberösterreichischen Schulen in den OÖ Skigebieten </a:t>
            </a:r>
          </a:p>
          <a:p>
            <a:pPr lvl="1" eaLnBrk="1" hangingPunct="1"/>
            <a:r>
              <a:rPr lang="de-AT" sz="1800" dirty="0" smtClean="0"/>
              <a:t>Familienbefragung zur Zufriedenheit bzgl. Familienförderung: Gratis-Liftkarte zum zweiten Mal in Folge höchste Bewertung: 97%</a:t>
            </a:r>
          </a:p>
          <a:p>
            <a:pPr eaLnBrk="1" hangingPunct="1"/>
            <a:endParaRPr lang="de-AT" sz="1800" b="1" dirty="0" smtClean="0"/>
          </a:p>
          <a:p>
            <a:pPr eaLnBrk="1" hangingPunct="1"/>
            <a:r>
              <a:rPr lang="de-AT" sz="1800" b="1" dirty="0" smtClean="0"/>
              <a:t>Maßnahmen :</a:t>
            </a:r>
          </a:p>
          <a:p>
            <a:pPr lvl="1" eaLnBrk="1" hangingPunct="1"/>
            <a:r>
              <a:rPr lang="de-AT" sz="1800" dirty="0" smtClean="0"/>
              <a:t>Steigerung der Serviceleistungen für Lehrer</a:t>
            </a:r>
          </a:p>
          <a:p>
            <a:pPr lvl="2" eaLnBrk="1" hangingPunct="1"/>
            <a:r>
              <a:rPr lang="de-AT" sz="1800" dirty="0" smtClean="0"/>
              <a:t>Beispiel: Ein Ansprechpartner pro Destination für die Unterstützung bei der gesamten Organisation der Wintersportwoche</a:t>
            </a:r>
          </a:p>
          <a:p>
            <a:pPr lvl="2" eaLnBrk="1" hangingPunct="1"/>
            <a:r>
              <a:rPr lang="de-AT" sz="1800" dirty="0" smtClean="0"/>
              <a:t>Pädagogisch wertvolle Mehrleistungen (Erkundung des Skigebiets, Winterwanderung auf Schneeschuhe </a:t>
            </a:r>
            <a:r>
              <a:rPr lang="de-AT" sz="1800" dirty="0" smtClean="0">
                <a:sym typeface="Wingdings" panose="05000000000000000000" pitchFamily="2" charset="2"/>
              </a:rPr>
              <a:t> </a:t>
            </a:r>
            <a:r>
              <a:rPr lang="de-AT" sz="1800" smtClean="0">
                <a:sym typeface="Wingdings" panose="05000000000000000000" pitchFamily="2" charset="2"/>
              </a:rPr>
              <a:t>alternativ Gruppen</a:t>
            </a:r>
            <a:r>
              <a:rPr lang="de-AT" sz="1800" smtClean="0"/>
              <a:t>)</a:t>
            </a:r>
            <a:endParaRPr lang="de-AT" sz="1800" dirty="0" smtClean="0"/>
          </a:p>
          <a:p>
            <a:pPr marL="0" indent="0">
              <a:buNone/>
            </a:pPr>
            <a:endParaRPr lang="de-AT" sz="1600" dirty="0"/>
          </a:p>
          <a:p>
            <a:r>
              <a:rPr lang="de-AT" sz="1600" b="1" dirty="0"/>
              <a:t>Weiterführende </a:t>
            </a:r>
            <a:r>
              <a:rPr lang="de-AT" sz="1600" b="1" dirty="0" smtClean="0"/>
              <a:t>Informationen unter </a:t>
            </a:r>
            <a:r>
              <a:rPr lang="de-AT" sz="1600" dirty="0" smtClean="0">
                <a:hlinkClick r:id="rId3" tooltip="Seite wird in einem neuen Fenster geöffnet"/>
              </a:rPr>
              <a:t>Online-Formular </a:t>
            </a:r>
            <a:r>
              <a:rPr lang="de-AT" sz="1600" dirty="0" err="1">
                <a:hlinkClick r:id="rId3" tooltip="Seite wird in einem neuen Fenster geöffnet"/>
              </a:rPr>
              <a:t>Oö</a:t>
            </a:r>
            <a:r>
              <a:rPr lang="de-AT" sz="1600" dirty="0">
                <a:hlinkClick r:id="rId3" tooltip="Seite wird in einem neuen Fenster geöffnet"/>
              </a:rPr>
              <a:t>. Wintersportwoche</a:t>
            </a:r>
            <a:r>
              <a:rPr lang="de-AT" sz="1600" dirty="0"/>
              <a:t> </a:t>
            </a:r>
            <a:r>
              <a:rPr lang="de-AT" sz="1600" dirty="0" smtClean="0"/>
              <a:t>(</a:t>
            </a:r>
            <a:r>
              <a:rPr lang="de-AT" sz="1600" dirty="0" smtClean="0">
                <a:hlinkClick r:id="rId3"/>
              </a:rPr>
              <a:t>http</a:t>
            </a:r>
            <a:r>
              <a:rPr lang="de-AT" sz="1600" dirty="0">
                <a:hlinkClick r:id="rId3"/>
              </a:rPr>
              <a:t>://</a:t>
            </a:r>
            <a:r>
              <a:rPr lang="de-AT" sz="1600" dirty="0" smtClean="0">
                <a:hlinkClick r:id="rId3"/>
              </a:rPr>
              <a:t>www.familienkarte.at/de/wsw.html</a:t>
            </a:r>
            <a:r>
              <a:rPr lang="de-AT" sz="1600" dirty="0" smtClean="0"/>
              <a:t>, </a:t>
            </a:r>
            <a:r>
              <a:rPr lang="de-AT" sz="1050" dirty="0" smtClean="0"/>
              <a:t>(28.11.2017)</a:t>
            </a:r>
            <a:endParaRPr lang="de-AT" sz="1800" dirty="0" smtClean="0"/>
          </a:p>
          <a:p>
            <a:pPr lvl="1" eaLnBrk="1" hangingPunct="1"/>
            <a:endParaRPr lang="de-DE" dirty="0" smtClean="0"/>
          </a:p>
        </p:txBody>
      </p:sp>
      <p:pic>
        <p:nvPicPr>
          <p:cNvPr id="32772" name="Picture 19" descr="LFL logo+OÖTourismus button_überarbeitet"/>
          <p:cNvPicPr>
            <a:picLocks noChangeAspect="1" noChangeArrowheads="1"/>
          </p:cNvPicPr>
          <p:nvPr/>
        </p:nvPicPr>
        <p:blipFill>
          <a:blip r:embed="rId4" cstate="print"/>
          <a:srcRect/>
          <a:stretch>
            <a:fillRect/>
          </a:stretch>
        </p:blipFill>
        <p:spPr bwMode="auto">
          <a:xfrm>
            <a:off x="6715125" y="5897563"/>
            <a:ext cx="1962150" cy="552450"/>
          </a:xfrm>
          <a:prstGeom prst="rect">
            <a:avLst/>
          </a:prstGeom>
          <a:noFill/>
          <a:ln w="9525">
            <a:noFill/>
            <a:miter lim="800000"/>
            <a:headEnd/>
            <a:tailEnd/>
          </a:ln>
        </p:spPr>
      </p:pic>
      <p:pic>
        <p:nvPicPr>
          <p:cNvPr id="32773" name="Picture 23" descr="http://www.netzwerk-hr.at/images/content/Landeslogo_OOE_mitRand_472.jpg"/>
          <p:cNvPicPr>
            <a:picLocks noChangeAspect="1" noChangeArrowheads="1"/>
          </p:cNvPicPr>
          <p:nvPr/>
        </p:nvPicPr>
        <p:blipFill>
          <a:blip r:embed="rId5" cstate="print"/>
          <a:srcRect/>
          <a:stretch>
            <a:fillRect/>
          </a:stretch>
        </p:blipFill>
        <p:spPr bwMode="auto">
          <a:xfrm>
            <a:off x="571500" y="5929313"/>
            <a:ext cx="965200" cy="508000"/>
          </a:xfrm>
          <a:prstGeom prst="rect">
            <a:avLst/>
          </a:prstGeom>
          <a:noFill/>
          <a:ln w="9525">
            <a:noFill/>
            <a:miter lim="800000"/>
            <a:headEnd/>
            <a:tailEnd/>
          </a:ln>
        </p:spPr>
      </p:pic>
      <p:pic>
        <p:nvPicPr>
          <p:cNvPr id="32774" name="Picture 24" descr="C:\Users\heingres\AppData\Local\Microsoft\Windows\Temporary Internet Files\Content.IE5\AWSE6Q8M\LSVOOE-LOGO[1].jpg"/>
          <p:cNvPicPr>
            <a:picLocks noChangeAspect="1" noChangeArrowheads="1"/>
          </p:cNvPicPr>
          <p:nvPr/>
        </p:nvPicPr>
        <p:blipFill>
          <a:blip r:embed="rId6" cstate="print"/>
          <a:srcRect l="50945" t="50000" r="4655"/>
          <a:stretch>
            <a:fillRect/>
          </a:stretch>
        </p:blipFill>
        <p:spPr bwMode="auto">
          <a:xfrm>
            <a:off x="1714500" y="6000750"/>
            <a:ext cx="1928813" cy="381000"/>
          </a:xfrm>
          <a:prstGeom prst="rect">
            <a:avLst/>
          </a:prstGeom>
          <a:noFill/>
          <a:ln w="9525">
            <a:noFill/>
            <a:miter lim="800000"/>
            <a:headEnd/>
            <a:tailEnd/>
          </a:ln>
        </p:spPr>
      </p:pic>
      <p:pic>
        <p:nvPicPr>
          <p:cNvPr id="32775" name="Grafik 8" descr="SnowundFun.jpg"/>
          <p:cNvPicPr>
            <a:picLocks noChangeAspect="1"/>
          </p:cNvPicPr>
          <p:nvPr/>
        </p:nvPicPr>
        <p:blipFill>
          <a:blip r:embed="rId7" cstate="print"/>
          <a:srcRect/>
          <a:stretch>
            <a:fillRect/>
          </a:stretch>
        </p:blipFill>
        <p:spPr bwMode="auto">
          <a:xfrm>
            <a:off x="3714750" y="6072188"/>
            <a:ext cx="1470025" cy="276225"/>
          </a:xfrm>
          <a:prstGeom prst="rect">
            <a:avLst/>
          </a:prstGeom>
          <a:noFill/>
          <a:ln w="9525">
            <a:noFill/>
            <a:miter lim="800000"/>
            <a:headEnd/>
            <a:tailEnd/>
          </a:ln>
        </p:spPr>
      </p:pic>
      <p:pic>
        <p:nvPicPr>
          <p:cNvPr id="32776" name="Grafik 9" descr="Spaß im Schnee logo weiss.jpg"/>
          <p:cNvPicPr>
            <a:picLocks noChangeAspect="1"/>
          </p:cNvPicPr>
          <p:nvPr/>
        </p:nvPicPr>
        <p:blipFill>
          <a:blip r:embed="rId8" cstate="print"/>
          <a:srcRect/>
          <a:stretch>
            <a:fillRect/>
          </a:stretch>
        </p:blipFill>
        <p:spPr bwMode="auto">
          <a:xfrm>
            <a:off x="5357813" y="6000750"/>
            <a:ext cx="1285875"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9688" cy="1296988"/>
          </a:xfrm>
        </p:spPr>
        <p:txBody>
          <a:bodyPr/>
          <a:lstStyle/>
          <a:p>
            <a:pPr>
              <a:defRPr/>
            </a:pPr>
            <a:r>
              <a:rPr lang="de-DE" dirty="0" smtClean="0">
                <a:solidFill>
                  <a:schemeClr val="tx1"/>
                </a:solidFill>
                <a:latin typeface="+mn-lt"/>
                <a:ea typeface="+mn-ea"/>
                <a:cs typeface="+mn-cs"/>
              </a:rPr>
              <a:t>Wintersportwochen</a:t>
            </a:r>
            <a:endParaRPr lang="de-AT" dirty="0"/>
          </a:p>
        </p:txBody>
      </p:sp>
      <p:sp>
        <p:nvSpPr>
          <p:cNvPr id="3" name="Inhaltsplatzhalter 2"/>
          <p:cNvSpPr>
            <a:spLocks noGrp="1"/>
          </p:cNvSpPr>
          <p:nvPr>
            <p:ph idx="1"/>
          </p:nvPr>
        </p:nvSpPr>
        <p:spPr>
          <a:xfrm>
            <a:off x="785813" y="1071563"/>
            <a:ext cx="7859712" cy="4340225"/>
          </a:xfrm>
        </p:spPr>
        <p:txBody>
          <a:bodyPr/>
          <a:lstStyle/>
          <a:p>
            <a:pPr>
              <a:defRPr/>
            </a:pPr>
            <a:r>
              <a:rPr lang="de-AT" sz="2800" dirty="0" smtClean="0"/>
              <a:t>Land OÖ: </a:t>
            </a:r>
            <a:r>
              <a:rPr lang="de-AT" sz="2800" dirty="0" smtClean="0">
                <a:hlinkClick r:id="rId2"/>
              </a:rPr>
              <a:t>http://www.familienkarte.at/de/wsw.html</a:t>
            </a:r>
            <a:r>
              <a:rPr lang="de-AT" sz="2800" dirty="0" smtClean="0"/>
              <a:t> </a:t>
            </a:r>
            <a:r>
              <a:rPr lang="de-AT" sz="1050" dirty="0" smtClean="0"/>
              <a:t>(28.11.2017)</a:t>
            </a:r>
          </a:p>
          <a:p>
            <a:pPr>
              <a:buFontTx/>
              <a:buNone/>
              <a:defRPr/>
            </a:pPr>
            <a:r>
              <a:rPr lang="de-AT" sz="2000" dirty="0" smtClean="0"/>
              <a:t>	– Gratis-Liftkarten für Wintersportwochen in OÖ</a:t>
            </a:r>
          </a:p>
          <a:p>
            <a:pPr lvl="1">
              <a:buFontTx/>
              <a:buNone/>
              <a:defRPr/>
            </a:pPr>
            <a:r>
              <a:rPr lang="de-AT" sz="1800" dirty="0" smtClean="0">
                <a:ea typeface="+mn-ea"/>
                <a:cs typeface="+mn-cs"/>
              </a:rPr>
              <a:t>Voraussetzungen:</a:t>
            </a:r>
          </a:p>
          <a:p>
            <a:pPr lvl="1">
              <a:buFontTx/>
              <a:buNone/>
              <a:defRPr/>
            </a:pPr>
            <a:r>
              <a:rPr lang="de-AT" sz="1800" dirty="0" smtClean="0">
                <a:ea typeface="+mn-ea"/>
                <a:cs typeface="+mn-cs"/>
              </a:rPr>
              <a:t>– 4 aufeinander folgenden Schultagen (ganztägig)</a:t>
            </a:r>
          </a:p>
          <a:p>
            <a:pPr lvl="1">
              <a:buFontTx/>
              <a:buNone/>
              <a:defRPr/>
            </a:pPr>
            <a:r>
              <a:rPr lang="de-AT" sz="1800" dirty="0" smtClean="0">
                <a:ea typeface="+mn-ea"/>
                <a:cs typeface="+mn-cs"/>
              </a:rPr>
              <a:t>– </a:t>
            </a:r>
            <a:r>
              <a:rPr lang="de-AT" sz="1800" dirty="0" err="1" smtClean="0">
                <a:ea typeface="+mn-ea"/>
                <a:cs typeface="+mn-cs"/>
              </a:rPr>
              <a:t>Oö</a:t>
            </a:r>
            <a:r>
              <a:rPr lang="de-AT" sz="1800" dirty="0" smtClean="0">
                <a:ea typeface="+mn-ea"/>
                <a:cs typeface="+mn-cs"/>
              </a:rPr>
              <a:t>. Skigebiet</a:t>
            </a:r>
          </a:p>
          <a:p>
            <a:pPr lvl="1">
              <a:buFontTx/>
              <a:buNone/>
              <a:defRPr/>
            </a:pPr>
            <a:r>
              <a:rPr lang="de-AT" sz="1800" dirty="0" smtClean="0">
                <a:ea typeface="+mn-ea"/>
                <a:cs typeface="+mn-cs"/>
              </a:rPr>
              <a:t>– </a:t>
            </a:r>
            <a:r>
              <a:rPr lang="de-AT" sz="1800" dirty="0" err="1" smtClean="0">
                <a:ea typeface="+mn-ea"/>
                <a:cs typeface="+mn-cs"/>
              </a:rPr>
              <a:t>Oö</a:t>
            </a:r>
            <a:r>
              <a:rPr lang="de-AT" sz="1800" dirty="0" smtClean="0">
                <a:ea typeface="+mn-ea"/>
                <a:cs typeface="+mn-cs"/>
              </a:rPr>
              <a:t>. Schule / </a:t>
            </a:r>
            <a:r>
              <a:rPr lang="de-AT" sz="1800" dirty="0" err="1" smtClean="0">
                <a:ea typeface="+mn-ea"/>
                <a:cs typeface="+mn-cs"/>
              </a:rPr>
              <a:t>oö</a:t>
            </a:r>
            <a:r>
              <a:rPr lang="de-AT" sz="1800" dirty="0" smtClean="0">
                <a:ea typeface="+mn-ea"/>
                <a:cs typeface="+mn-cs"/>
              </a:rPr>
              <a:t>. </a:t>
            </a:r>
            <a:r>
              <a:rPr lang="de-AT" sz="1800" dirty="0" err="1" smtClean="0">
                <a:ea typeface="+mn-ea"/>
                <a:cs typeface="+mn-cs"/>
              </a:rPr>
              <a:t>SchülerInnen</a:t>
            </a:r>
            <a:endParaRPr lang="de-DE" sz="1800" dirty="0" smtClean="0">
              <a:ea typeface="+mn-ea"/>
              <a:cs typeface="+mn-cs"/>
            </a:endParaRPr>
          </a:p>
          <a:p>
            <a:pPr>
              <a:defRPr/>
            </a:pPr>
            <a:endParaRPr lang="de-DE" sz="2000" dirty="0" smtClean="0"/>
          </a:p>
          <a:p>
            <a:pPr>
              <a:defRPr/>
            </a:pPr>
            <a:r>
              <a:rPr lang="de-DE" sz="2000" dirty="0" smtClean="0"/>
              <a:t>Unterstützung bei Quartiersuche</a:t>
            </a:r>
          </a:p>
          <a:p>
            <a:pPr lvl="1">
              <a:defRPr/>
            </a:pPr>
            <a:r>
              <a:rPr lang="de-DE" sz="1800" dirty="0" smtClean="0">
                <a:ea typeface="+mn-ea"/>
                <a:cs typeface="+mn-cs"/>
              </a:rPr>
              <a:t>Alle Kontaktadressen finden Sie auf </a:t>
            </a:r>
            <a:r>
              <a:rPr lang="de-DE" sz="1800" b="1" u="sng" dirty="0" smtClean="0">
                <a:ea typeface="+mn-ea"/>
                <a:cs typeface="+mn-cs"/>
                <a:hlinkClick r:id="rId3"/>
              </a:rPr>
              <a:t>www.wintersport.at/wintersportwoche</a:t>
            </a:r>
            <a:r>
              <a:rPr lang="de-DE" sz="1800" dirty="0" smtClean="0">
                <a:ea typeface="+mn-ea"/>
                <a:cs typeface="+mn-cs"/>
              </a:rPr>
              <a:t> </a:t>
            </a:r>
            <a:r>
              <a:rPr lang="de-AT" sz="1050" dirty="0" smtClean="0"/>
              <a:t>(28.11.2017)</a:t>
            </a:r>
            <a:endParaRPr lang="de-DE" sz="1050" dirty="0" smtClean="0">
              <a:ea typeface="+mn-ea"/>
              <a:cs typeface="+mn-cs"/>
            </a:endParaRPr>
          </a:p>
          <a:p>
            <a:pPr lvl="1">
              <a:defRPr/>
            </a:pPr>
            <a:r>
              <a:rPr lang="de-DE" sz="1800" dirty="0" smtClean="0">
                <a:ea typeface="+mn-ea"/>
                <a:cs typeface="+mn-cs"/>
              </a:rPr>
              <a:t>Zusätzlich finden Sie auf der Seite alle Erstinformationen (Schneeberichte/Service/Webcam) zu den Skigebieten und Angeboten</a:t>
            </a:r>
            <a:r>
              <a:rPr lang="de-DE" sz="1400" dirty="0" smtClean="0">
                <a:ea typeface="+mn-ea"/>
                <a:cs typeface="+mn-cs"/>
              </a:rPr>
              <a:t>. </a:t>
            </a:r>
            <a:endParaRPr lang="de-AT" sz="1400" dirty="0"/>
          </a:p>
        </p:txBody>
      </p:sp>
      <p:pic>
        <p:nvPicPr>
          <p:cNvPr id="33796" name="Picture 19" descr="LFL logo+OÖTourismus button_überarbeitet"/>
          <p:cNvPicPr>
            <a:picLocks noChangeAspect="1" noChangeArrowheads="1"/>
          </p:cNvPicPr>
          <p:nvPr/>
        </p:nvPicPr>
        <p:blipFill>
          <a:blip r:embed="rId4" cstate="print"/>
          <a:srcRect/>
          <a:stretch>
            <a:fillRect/>
          </a:stretch>
        </p:blipFill>
        <p:spPr bwMode="auto">
          <a:xfrm>
            <a:off x="6715125" y="5897563"/>
            <a:ext cx="1962150" cy="552450"/>
          </a:xfrm>
          <a:prstGeom prst="rect">
            <a:avLst/>
          </a:prstGeom>
          <a:noFill/>
          <a:ln w="9525">
            <a:noFill/>
            <a:miter lim="800000"/>
            <a:headEnd/>
            <a:tailEnd/>
          </a:ln>
        </p:spPr>
      </p:pic>
      <p:pic>
        <p:nvPicPr>
          <p:cNvPr id="33797" name="Picture 23" descr="http://www.netzwerk-hr.at/images/content/Landeslogo_OOE_mitRand_472.jpg"/>
          <p:cNvPicPr>
            <a:picLocks noChangeAspect="1" noChangeArrowheads="1"/>
          </p:cNvPicPr>
          <p:nvPr/>
        </p:nvPicPr>
        <p:blipFill>
          <a:blip r:embed="rId5" cstate="print"/>
          <a:srcRect/>
          <a:stretch>
            <a:fillRect/>
          </a:stretch>
        </p:blipFill>
        <p:spPr bwMode="auto">
          <a:xfrm>
            <a:off x="571500" y="5929313"/>
            <a:ext cx="965200" cy="508000"/>
          </a:xfrm>
          <a:prstGeom prst="rect">
            <a:avLst/>
          </a:prstGeom>
          <a:noFill/>
          <a:ln w="9525">
            <a:noFill/>
            <a:miter lim="800000"/>
            <a:headEnd/>
            <a:tailEnd/>
          </a:ln>
        </p:spPr>
      </p:pic>
      <p:pic>
        <p:nvPicPr>
          <p:cNvPr id="33798" name="Picture 24" descr="C:\Users\heingres\AppData\Local\Microsoft\Windows\Temporary Internet Files\Content.IE5\AWSE6Q8M\LSVOOE-LOGO[1].jpg"/>
          <p:cNvPicPr>
            <a:picLocks noChangeAspect="1" noChangeArrowheads="1"/>
          </p:cNvPicPr>
          <p:nvPr/>
        </p:nvPicPr>
        <p:blipFill>
          <a:blip r:embed="rId6" cstate="print"/>
          <a:srcRect l="50945" t="50000" r="4655"/>
          <a:stretch>
            <a:fillRect/>
          </a:stretch>
        </p:blipFill>
        <p:spPr bwMode="auto">
          <a:xfrm>
            <a:off x="1714500" y="6000750"/>
            <a:ext cx="1928813" cy="381000"/>
          </a:xfrm>
          <a:prstGeom prst="rect">
            <a:avLst/>
          </a:prstGeom>
          <a:noFill/>
          <a:ln w="9525">
            <a:noFill/>
            <a:miter lim="800000"/>
            <a:headEnd/>
            <a:tailEnd/>
          </a:ln>
        </p:spPr>
      </p:pic>
      <p:pic>
        <p:nvPicPr>
          <p:cNvPr id="33799" name="Grafik 8" descr="SnowundFun.jpg"/>
          <p:cNvPicPr>
            <a:picLocks noChangeAspect="1"/>
          </p:cNvPicPr>
          <p:nvPr/>
        </p:nvPicPr>
        <p:blipFill>
          <a:blip r:embed="rId7" cstate="print"/>
          <a:srcRect/>
          <a:stretch>
            <a:fillRect/>
          </a:stretch>
        </p:blipFill>
        <p:spPr bwMode="auto">
          <a:xfrm>
            <a:off x="3714750" y="6072188"/>
            <a:ext cx="1470025" cy="276225"/>
          </a:xfrm>
          <a:prstGeom prst="rect">
            <a:avLst/>
          </a:prstGeom>
          <a:noFill/>
          <a:ln w="9525">
            <a:noFill/>
            <a:miter lim="800000"/>
            <a:headEnd/>
            <a:tailEnd/>
          </a:ln>
        </p:spPr>
      </p:pic>
      <p:pic>
        <p:nvPicPr>
          <p:cNvPr id="33800" name="Grafik 9" descr="Spaß im Schnee logo weiss.jpg"/>
          <p:cNvPicPr>
            <a:picLocks noChangeAspect="1"/>
          </p:cNvPicPr>
          <p:nvPr/>
        </p:nvPicPr>
        <p:blipFill>
          <a:blip r:embed="rId8" cstate="print"/>
          <a:srcRect/>
          <a:stretch>
            <a:fillRect/>
          </a:stretch>
        </p:blipFill>
        <p:spPr bwMode="auto">
          <a:xfrm>
            <a:off x="5357813" y="6000750"/>
            <a:ext cx="1285875" cy="40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428625" y="214313"/>
            <a:ext cx="8229600" cy="1296987"/>
          </a:xfrm>
        </p:spPr>
        <p:txBody>
          <a:bodyPr/>
          <a:lstStyle/>
          <a:p>
            <a:r>
              <a:rPr lang="de-AT" smtClean="0"/>
              <a:t>Skitage</a:t>
            </a:r>
          </a:p>
        </p:txBody>
      </p:sp>
      <p:sp>
        <p:nvSpPr>
          <p:cNvPr id="36867" name="Inhaltsplatzhalter 2"/>
          <p:cNvSpPr>
            <a:spLocks noGrp="1"/>
          </p:cNvSpPr>
          <p:nvPr>
            <p:ph idx="1"/>
          </p:nvPr>
        </p:nvSpPr>
        <p:spPr>
          <a:xfrm>
            <a:off x="899592" y="1052736"/>
            <a:ext cx="7859713" cy="3921125"/>
          </a:xfrm>
        </p:spPr>
        <p:txBody>
          <a:bodyPr/>
          <a:lstStyle/>
          <a:p>
            <a:pPr marL="0" indent="0">
              <a:buNone/>
            </a:pPr>
            <a:endParaRPr lang="de-AT" dirty="0" smtClean="0"/>
          </a:p>
          <a:p>
            <a:pPr>
              <a:buFontTx/>
              <a:buChar char="-"/>
            </a:pPr>
            <a:r>
              <a:rPr lang="en-US" dirty="0" err="1" smtClean="0"/>
              <a:t>Donnerstag</a:t>
            </a:r>
            <a:r>
              <a:rPr lang="en-US" dirty="0" smtClean="0"/>
              <a:t>, 15.02.2018 Life Radio Schools´ Day (</a:t>
            </a:r>
            <a:r>
              <a:rPr lang="en-US" dirty="0" err="1" smtClean="0"/>
              <a:t>Hinterstoder</a:t>
            </a:r>
            <a:r>
              <a:rPr lang="en-US" dirty="0" smtClean="0"/>
              <a:t>)</a:t>
            </a:r>
          </a:p>
          <a:p>
            <a:pPr>
              <a:buFontTx/>
              <a:buChar char="-"/>
            </a:pPr>
            <a:r>
              <a:rPr lang="en-US" dirty="0" err="1" smtClean="0"/>
              <a:t>Freitag</a:t>
            </a:r>
            <a:r>
              <a:rPr lang="en-US" dirty="0" smtClean="0"/>
              <a:t> </a:t>
            </a:r>
            <a:r>
              <a:rPr lang="en-US" dirty="0" err="1" smtClean="0"/>
              <a:t>bis</a:t>
            </a:r>
            <a:r>
              <a:rPr lang="en-US" dirty="0" smtClean="0"/>
              <a:t> Sonntag, 2 - 4.3.2018         Carve and Board </a:t>
            </a:r>
            <a:r>
              <a:rPr lang="en-US" dirty="0" err="1" smtClean="0"/>
              <a:t>Junglehrerskiwochenende</a:t>
            </a:r>
            <a:r>
              <a:rPr lang="en-US" dirty="0" smtClean="0"/>
              <a:t> </a:t>
            </a:r>
            <a:r>
              <a:rPr lang="en-US" dirty="0" err="1" smtClean="0"/>
              <a:t>Saalbach</a:t>
            </a:r>
            <a:r>
              <a:rPr lang="en-US" dirty="0" smtClean="0"/>
              <a:t>-Hinterglemm</a:t>
            </a:r>
          </a:p>
          <a:p>
            <a:pPr>
              <a:buFontTx/>
              <a:buChar char="-"/>
            </a:pPr>
            <a:r>
              <a:rPr lang="en-US" dirty="0" smtClean="0"/>
              <a:t>LM Ski </a:t>
            </a:r>
            <a:r>
              <a:rPr lang="en-US" dirty="0" err="1" smtClean="0"/>
              <a:t>Alpin</a:t>
            </a:r>
            <a:r>
              <a:rPr lang="en-US" dirty="0" smtClean="0"/>
              <a:t> </a:t>
            </a:r>
            <a:r>
              <a:rPr lang="en-US" dirty="0" err="1" smtClean="0"/>
              <a:t>für</a:t>
            </a:r>
            <a:r>
              <a:rPr lang="en-US" dirty="0" smtClean="0"/>
              <a:t> </a:t>
            </a:r>
            <a:r>
              <a:rPr lang="en-US" dirty="0" err="1" smtClean="0"/>
              <a:t>Schulen</a:t>
            </a:r>
            <a:r>
              <a:rPr lang="en-US" dirty="0" smtClean="0"/>
              <a:t> </a:t>
            </a:r>
            <a:r>
              <a:rPr lang="en-US" dirty="0" err="1" smtClean="0"/>
              <a:t>Donnerstag</a:t>
            </a:r>
            <a:r>
              <a:rPr lang="en-US" dirty="0" smtClean="0"/>
              <a:t>, 8.3.2018</a:t>
            </a:r>
            <a:endParaRPr lang="de-AT" dirty="0" smtClean="0"/>
          </a:p>
        </p:txBody>
      </p:sp>
      <p:pic>
        <p:nvPicPr>
          <p:cNvPr id="36868" name="Picture 19" descr="LFL logo+OÖTourismus button_überarbeitet"/>
          <p:cNvPicPr>
            <a:picLocks noChangeAspect="1" noChangeArrowheads="1"/>
          </p:cNvPicPr>
          <p:nvPr/>
        </p:nvPicPr>
        <p:blipFill>
          <a:blip r:embed="rId3" cstate="print"/>
          <a:srcRect/>
          <a:stretch>
            <a:fillRect/>
          </a:stretch>
        </p:blipFill>
        <p:spPr bwMode="auto">
          <a:xfrm>
            <a:off x="6715125" y="5897563"/>
            <a:ext cx="1962150" cy="552450"/>
          </a:xfrm>
          <a:prstGeom prst="rect">
            <a:avLst/>
          </a:prstGeom>
          <a:noFill/>
          <a:ln w="9525">
            <a:noFill/>
            <a:miter lim="800000"/>
            <a:headEnd/>
            <a:tailEnd/>
          </a:ln>
        </p:spPr>
      </p:pic>
      <p:pic>
        <p:nvPicPr>
          <p:cNvPr id="36869" name="Picture 23" descr="http://www.netzwerk-hr.at/images/content/Landeslogo_OOE_mitRand_472.jpg"/>
          <p:cNvPicPr>
            <a:picLocks noChangeAspect="1" noChangeArrowheads="1"/>
          </p:cNvPicPr>
          <p:nvPr/>
        </p:nvPicPr>
        <p:blipFill>
          <a:blip r:embed="rId4" cstate="print"/>
          <a:srcRect/>
          <a:stretch>
            <a:fillRect/>
          </a:stretch>
        </p:blipFill>
        <p:spPr bwMode="auto">
          <a:xfrm>
            <a:off x="571500" y="5929313"/>
            <a:ext cx="965200" cy="508000"/>
          </a:xfrm>
          <a:prstGeom prst="rect">
            <a:avLst/>
          </a:prstGeom>
          <a:noFill/>
          <a:ln w="9525">
            <a:noFill/>
            <a:miter lim="800000"/>
            <a:headEnd/>
            <a:tailEnd/>
          </a:ln>
        </p:spPr>
      </p:pic>
      <p:pic>
        <p:nvPicPr>
          <p:cNvPr id="36870" name="Picture 24" descr="C:\Users\heingres\AppData\Local\Microsoft\Windows\Temporary Internet Files\Content.IE5\AWSE6Q8M\LSVOOE-LOGO[1].jpg"/>
          <p:cNvPicPr>
            <a:picLocks noChangeAspect="1" noChangeArrowheads="1"/>
          </p:cNvPicPr>
          <p:nvPr/>
        </p:nvPicPr>
        <p:blipFill>
          <a:blip r:embed="rId5" cstate="print"/>
          <a:srcRect l="50945" t="50000" r="4655"/>
          <a:stretch>
            <a:fillRect/>
          </a:stretch>
        </p:blipFill>
        <p:spPr bwMode="auto">
          <a:xfrm>
            <a:off x="1714500" y="6000750"/>
            <a:ext cx="1928813" cy="381000"/>
          </a:xfrm>
          <a:prstGeom prst="rect">
            <a:avLst/>
          </a:prstGeom>
          <a:noFill/>
          <a:ln w="9525">
            <a:noFill/>
            <a:miter lim="800000"/>
            <a:headEnd/>
            <a:tailEnd/>
          </a:ln>
        </p:spPr>
      </p:pic>
      <p:pic>
        <p:nvPicPr>
          <p:cNvPr id="36871" name="Grafik 8" descr="SnowundFun.jpg"/>
          <p:cNvPicPr>
            <a:picLocks noChangeAspect="1"/>
          </p:cNvPicPr>
          <p:nvPr/>
        </p:nvPicPr>
        <p:blipFill>
          <a:blip r:embed="rId6" cstate="print"/>
          <a:srcRect/>
          <a:stretch>
            <a:fillRect/>
          </a:stretch>
        </p:blipFill>
        <p:spPr bwMode="auto">
          <a:xfrm>
            <a:off x="3714750" y="6072188"/>
            <a:ext cx="1470025" cy="276225"/>
          </a:xfrm>
          <a:prstGeom prst="rect">
            <a:avLst/>
          </a:prstGeom>
          <a:noFill/>
          <a:ln w="9525">
            <a:noFill/>
            <a:miter lim="800000"/>
            <a:headEnd/>
            <a:tailEnd/>
          </a:ln>
        </p:spPr>
      </p:pic>
      <p:pic>
        <p:nvPicPr>
          <p:cNvPr id="36872" name="Grafik 9" descr="Spaß im Schnee logo weiss.jpg"/>
          <p:cNvPicPr>
            <a:picLocks noChangeAspect="1"/>
          </p:cNvPicPr>
          <p:nvPr/>
        </p:nvPicPr>
        <p:blipFill>
          <a:blip r:embed="rId7" cstate="print"/>
          <a:srcRect/>
          <a:stretch>
            <a:fillRect/>
          </a:stretch>
        </p:blipFill>
        <p:spPr bwMode="auto">
          <a:xfrm>
            <a:off x="5357813" y="6000750"/>
            <a:ext cx="1285875" cy="40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928688" y="0"/>
            <a:ext cx="7143750" cy="2857500"/>
          </a:xfrm>
          <a:prstGeom prst="rect">
            <a:avLst/>
          </a:prstGeom>
          <a:noFill/>
          <a:ln w="9525">
            <a:noFill/>
            <a:miter lim="800000"/>
            <a:headEnd/>
            <a:tailEnd/>
          </a:ln>
        </p:spPr>
      </p:pic>
      <p:sp>
        <p:nvSpPr>
          <p:cNvPr id="37891" name="Titel 1"/>
          <p:cNvSpPr>
            <a:spLocks noGrp="1"/>
          </p:cNvSpPr>
          <p:nvPr>
            <p:ph type="title"/>
          </p:nvPr>
        </p:nvSpPr>
        <p:spPr/>
        <p:txBody>
          <a:bodyPr/>
          <a:lstStyle/>
          <a:p>
            <a:r>
              <a:rPr lang="de-AT" smtClean="0"/>
              <a:t>SERVICESTELLE WINTERSPORTWOCHEN</a:t>
            </a:r>
          </a:p>
        </p:txBody>
      </p:sp>
      <p:sp>
        <p:nvSpPr>
          <p:cNvPr id="37892" name="Inhaltsplatzhalter 2"/>
          <p:cNvSpPr>
            <a:spLocks noGrp="1"/>
          </p:cNvSpPr>
          <p:nvPr>
            <p:ph idx="1"/>
          </p:nvPr>
        </p:nvSpPr>
        <p:spPr>
          <a:xfrm>
            <a:off x="827088" y="2928938"/>
            <a:ext cx="7859712" cy="3197225"/>
          </a:xfrm>
        </p:spPr>
        <p:txBody>
          <a:bodyPr/>
          <a:lstStyle/>
          <a:p>
            <a:r>
              <a:rPr lang="de-AT" dirty="0" smtClean="0">
                <a:hlinkClick r:id="rId3"/>
              </a:rPr>
              <a:t>http://www.wispowo.at/</a:t>
            </a:r>
            <a:r>
              <a:rPr lang="de-AT" dirty="0" smtClean="0"/>
              <a:t> </a:t>
            </a:r>
            <a:r>
              <a:rPr lang="de-AT" sz="1050" dirty="0" smtClean="0"/>
              <a:t>(28.11.2017)</a:t>
            </a:r>
          </a:p>
          <a:p>
            <a:pPr lvl="1"/>
            <a:r>
              <a:rPr lang="de-AT" dirty="0" smtClean="0"/>
              <a:t>News – Organisation – Information</a:t>
            </a:r>
          </a:p>
          <a:p>
            <a:pPr lvl="1"/>
            <a:r>
              <a:rPr lang="de-AT" dirty="0" smtClean="0"/>
              <a:t>(Quartiersuche, Liftkarten, Materialverleih, Schülerunterstützung, Transfer, Versicherung, Rechtsgrundlage, Sicherheit</a:t>
            </a:r>
            <a:r>
              <a:rPr lang="de-AT" dirty="0"/>
              <a:t> </a:t>
            </a:r>
            <a:r>
              <a:rPr lang="de-AT" dirty="0" smtClean="0">
                <a:sym typeface="Wingdings" panose="05000000000000000000" pitchFamily="2" charset="2"/>
              </a:rPr>
              <a:t></a:t>
            </a:r>
            <a:r>
              <a:rPr lang="de-AT" dirty="0" smtClean="0"/>
              <a:t> Pistenregeln, Aus-und Fortbildungen für Lehrpersonen)</a:t>
            </a:r>
            <a:endParaRPr lang="de-AT" dirty="0"/>
          </a:p>
          <a:p>
            <a:pPr lvl="1"/>
            <a:r>
              <a:rPr lang="de-AT" dirty="0" smtClean="0"/>
              <a:t>WISPOWO-APP (Snowboardtipps, </a:t>
            </a:r>
            <a:r>
              <a:rPr lang="de-AT" dirty="0" err="1" smtClean="0"/>
              <a:t>Skitipps</a:t>
            </a:r>
            <a:r>
              <a:rPr lang="de-AT" dirty="0" smtClean="0"/>
              <a:t>, News)</a:t>
            </a:r>
          </a:p>
          <a:p>
            <a:pPr marL="457200" lvl="1" indent="0">
              <a:buNone/>
            </a:pPr>
            <a:endParaRPr lang="de-AT" dirty="0" smtClean="0"/>
          </a:p>
        </p:txBody>
      </p:sp>
      <p:pic>
        <p:nvPicPr>
          <p:cNvPr id="37893" name="Picture 4"/>
          <p:cNvPicPr>
            <a:picLocks noChangeAspect="1" noChangeArrowheads="1"/>
          </p:cNvPicPr>
          <p:nvPr/>
        </p:nvPicPr>
        <p:blipFill>
          <a:blip r:embed="rId4" cstate="print"/>
          <a:srcRect/>
          <a:stretch>
            <a:fillRect/>
          </a:stretch>
        </p:blipFill>
        <p:spPr bwMode="auto">
          <a:xfrm>
            <a:off x="7524750" y="2708920"/>
            <a:ext cx="1619250" cy="161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conInformationFinal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73350" y="1792288"/>
            <a:ext cx="3797300" cy="3797300"/>
          </a:xfrm>
          <a:prstGeom prst="rect">
            <a:avLst/>
          </a:prstGeom>
          <a:noFill/>
          <a:ln w="9525">
            <a:noFill/>
            <a:miter lim="800000"/>
            <a:headEnd/>
            <a:tailEnd/>
          </a:ln>
        </p:spPr>
      </p:pic>
      <p:sp>
        <p:nvSpPr>
          <p:cNvPr id="38916" name="Rectangle 6"/>
          <p:cNvSpPr>
            <a:spLocks noChangeArrowheads="1"/>
          </p:cNvSpPr>
          <p:nvPr/>
        </p:nvSpPr>
        <p:spPr bwMode="auto">
          <a:xfrm>
            <a:off x="2843213" y="6165850"/>
            <a:ext cx="3384550" cy="504825"/>
          </a:xfrm>
          <a:prstGeom prst="rect">
            <a:avLst/>
          </a:prstGeom>
          <a:noFill/>
          <a:ln w="9525">
            <a:noFill/>
            <a:miter lim="800000"/>
            <a:headEnd/>
            <a:tailEnd/>
          </a:ln>
        </p:spPr>
        <p:txBody>
          <a:bodyPr anchor="ctr"/>
          <a:lstStyle/>
          <a:p>
            <a:pPr algn="ctr"/>
            <a:endParaRPr lang="de-DE" sz="800" b="1" dirty="0">
              <a:solidFill>
                <a:schemeClr val="tx2"/>
              </a:solidFill>
            </a:endParaRPr>
          </a:p>
        </p:txBody>
      </p:sp>
      <p:grpSp>
        <p:nvGrpSpPr>
          <p:cNvPr id="38917" name="Group 17"/>
          <p:cNvGrpSpPr>
            <a:grpSpLocks/>
          </p:cNvGrpSpPr>
          <p:nvPr/>
        </p:nvGrpSpPr>
        <p:grpSpPr bwMode="auto">
          <a:xfrm>
            <a:off x="395288" y="5373688"/>
            <a:ext cx="4752975" cy="865187"/>
            <a:chOff x="0" y="0"/>
            <a:chExt cx="2788" cy="545"/>
          </a:xfrm>
        </p:grpSpPr>
        <p:pic>
          <p:nvPicPr>
            <p:cNvPr id="38922" name="Picture 20" descr="01_1_1"/>
            <p:cNvPicPr>
              <a:picLocks noChangeAspect="1" noChangeArrowheads="1"/>
            </p:cNvPicPr>
            <p:nvPr/>
          </p:nvPicPr>
          <p:blipFill>
            <a:blip r:embed="rId4" cstate="print"/>
            <a:srcRect/>
            <a:stretch>
              <a:fillRect/>
            </a:stretch>
          </p:blipFill>
          <p:spPr bwMode="auto">
            <a:xfrm>
              <a:off x="88" y="173"/>
              <a:ext cx="2700" cy="372"/>
            </a:xfrm>
            <a:prstGeom prst="rect">
              <a:avLst/>
            </a:prstGeom>
            <a:noFill/>
            <a:ln w="9525">
              <a:noFill/>
              <a:miter lim="800000"/>
              <a:headEnd/>
              <a:tailEnd/>
            </a:ln>
          </p:spPr>
        </p:pic>
        <p:sp>
          <p:nvSpPr>
            <p:cNvPr id="38923" name="Rectangle 26">
              <a:hlinkClick r:id="rId5"/>
            </p:cNvPr>
            <p:cNvSpPr>
              <a:spLocks noChangeArrowheads="1"/>
            </p:cNvSpPr>
            <p:nvPr/>
          </p:nvSpPr>
          <p:spPr bwMode="auto">
            <a:xfrm>
              <a:off x="0" y="0"/>
              <a:ext cx="1" cy="1"/>
            </a:xfrm>
            <a:prstGeom prst="rect">
              <a:avLst/>
            </a:prstGeom>
            <a:noFill/>
            <a:ln w="9525">
              <a:noFill/>
              <a:miter lim="800000"/>
              <a:headEnd/>
              <a:tailEnd/>
            </a:ln>
          </p:spPr>
          <p:txBody>
            <a:bodyPr/>
            <a:lstStyle/>
            <a:p>
              <a:endParaRPr lang="de-AT"/>
            </a:p>
          </p:txBody>
        </p:sp>
        <p:sp>
          <p:nvSpPr>
            <p:cNvPr id="38924" name="Rectangle 25">
              <a:hlinkClick r:id="rId6"/>
            </p:cNvPr>
            <p:cNvSpPr>
              <a:spLocks noChangeArrowheads="1"/>
            </p:cNvSpPr>
            <p:nvPr/>
          </p:nvSpPr>
          <p:spPr bwMode="auto">
            <a:xfrm>
              <a:off x="0" y="0"/>
              <a:ext cx="1" cy="1"/>
            </a:xfrm>
            <a:prstGeom prst="rect">
              <a:avLst/>
            </a:prstGeom>
            <a:noFill/>
            <a:ln w="9525">
              <a:noFill/>
              <a:miter lim="800000"/>
              <a:headEnd/>
              <a:tailEnd/>
            </a:ln>
          </p:spPr>
          <p:txBody>
            <a:bodyPr/>
            <a:lstStyle/>
            <a:p>
              <a:endParaRPr lang="de-AT"/>
            </a:p>
          </p:txBody>
        </p:sp>
        <p:sp>
          <p:nvSpPr>
            <p:cNvPr id="38925" name="Rectangle 24">
              <a:hlinkClick r:id="rId7"/>
            </p:cNvPr>
            <p:cNvSpPr>
              <a:spLocks noChangeArrowheads="1"/>
            </p:cNvSpPr>
            <p:nvPr/>
          </p:nvSpPr>
          <p:spPr bwMode="auto">
            <a:xfrm>
              <a:off x="0" y="0"/>
              <a:ext cx="1" cy="1"/>
            </a:xfrm>
            <a:prstGeom prst="rect">
              <a:avLst/>
            </a:prstGeom>
            <a:noFill/>
            <a:ln w="9525">
              <a:noFill/>
              <a:miter lim="800000"/>
              <a:headEnd/>
              <a:tailEnd/>
            </a:ln>
          </p:spPr>
          <p:txBody>
            <a:bodyPr/>
            <a:lstStyle/>
            <a:p>
              <a:endParaRPr lang="de-AT"/>
            </a:p>
          </p:txBody>
        </p:sp>
        <p:sp>
          <p:nvSpPr>
            <p:cNvPr id="38926" name="Rectangle 23">
              <a:hlinkClick r:id="rId8"/>
            </p:cNvPr>
            <p:cNvSpPr>
              <a:spLocks noChangeArrowheads="1"/>
            </p:cNvSpPr>
            <p:nvPr/>
          </p:nvSpPr>
          <p:spPr bwMode="auto">
            <a:xfrm>
              <a:off x="0" y="0"/>
              <a:ext cx="1" cy="1"/>
            </a:xfrm>
            <a:prstGeom prst="rect">
              <a:avLst/>
            </a:prstGeom>
            <a:noFill/>
            <a:ln w="9525">
              <a:noFill/>
              <a:miter lim="800000"/>
              <a:headEnd/>
              <a:tailEnd/>
            </a:ln>
          </p:spPr>
          <p:txBody>
            <a:bodyPr/>
            <a:lstStyle/>
            <a:p>
              <a:endParaRPr lang="de-AT"/>
            </a:p>
          </p:txBody>
        </p:sp>
        <p:sp>
          <p:nvSpPr>
            <p:cNvPr id="38927" name="Rectangle 22">
              <a:hlinkClick r:id="rId9"/>
            </p:cNvPr>
            <p:cNvSpPr>
              <a:spLocks noChangeArrowheads="1"/>
            </p:cNvSpPr>
            <p:nvPr/>
          </p:nvSpPr>
          <p:spPr bwMode="auto">
            <a:xfrm>
              <a:off x="0" y="0"/>
              <a:ext cx="1" cy="1"/>
            </a:xfrm>
            <a:prstGeom prst="rect">
              <a:avLst/>
            </a:prstGeom>
            <a:noFill/>
            <a:ln w="9525">
              <a:noFill/>
              <a:miter lim="800000"/>
              <a:headEnd/>
              <a:tailEnd/>
            </a:ln>
          </p:spPr>
          <p:txBody>
            <a:bodyPr/>
            <a:lstStyle/>
            <a:p>
              <a:endParaRPr lang="de-AT"/>
            </a:p>
          </p:txBody>
        </p:sp>
        <p:sp>
          <p:nvSpPr>
            <p:cNvPr id="38928" name="Rectangle 21">
              <a:hlinkClick r:id="rId10"/>
            </p:cNvPr>
            <p:cNvSpPr>
              <a:spLocks noChangeArrowheads="1"/>
            </p:cNvSpPr>
            <p:nvPr/>
          </p:nvSpPr>
          <p:spPr bwMode="auto">
            <a:xfrm>
              <a:off x="0" y="0"/>
              <a:ext cx="1" cy="1"/>
            </a:xfrm>
            <a:prstGeom prst="rect">
              <a:avLst/>
            </a:prstGeom>
            <a:noFill/>
            <a:ln w="9525">
              <a:noFill/>
              <a:miter lim="800000"/>
              <a:headEnd/>
              <a:tailEnd/>
            </a:ln>
          </p:spPr>
          <p:txBody>
            <a:bodyPr/>
            <a:lstStyle/>
            <a:p>
              <a:endParaRPr lang="de-AT"/>
            </a:p>
          </p:txBody>
        </p:sp>
      </p:grpSp>
      <p:pic>
        <p:nvPicPr>
          <p:cNvPr id="38918" name="Picture 28" descr="Intersport">
            <a:hlinkClick r:id="rId11"/>
          </p:cNvPr>
          <p:cNvPicPr>
            <a:picLocks noChangeAspect="1" noChangeArrowheads="1"/>
          </p:cNvPicPr>
          <p:nvPr/>
        </p:nvPicPr>
        <p:blipFill>
          <a:blip r:embed="rId12" cstate="print"/>
          <a:srcRect/>
          <a:stretch>
            <a:fillRect/>
          </a:stretch>
        </p:blipFill>
        <p:spPr bwMode="auto">
          <a:xfrm>
            <a:off x="539750" y="6237288"/>
            <a:ext cx="1514475" cy="285750"/>
          </a:xfrm>
          <a:prstGeom prst="rect">
            <a:avLst/>
          </a:prstGeom>
          <a:noFill/>
          <a:ln w="9525">
            <a:noFill/>
            <a:miter lim="800000"/>
            <a:headEnd/>
            <a:tailEnd/>
          </a:ln>
        </p:spPr>
      </p:pic>
      <p:pic>
        <p:nvPicPr>
          <p:cNvPr id="38919" name="Picture 2"/>
          <p:cNvPicPr>
            <a:picLocks noChangeAspect="1" noChangeArrowheads="1"/>
          </p:cNvPicPr>
          <p:nvPr/>
        </p:nvPicPr>
        <p:blipFill>
          <a:blip r:embed="rId13" cstate="print"/>
          <a:srcRect/>
          <a:stretch>
            <a:fillRect/>
          </a:stretch>
        </p:blipFill>
        <p:spPr bwMode="auto">
          <a:xfrm>
            <a:off x="0" y="0"/>
            <a:ext cx="9036050" cy="2428875"/>
          </a:xfrm>
          <a:prstGeom prst="rect">
            <a:avLst/>
          </a:prstGeom>
          <a:noFill/>
          <a:ln w="9525">
            <a:noFill/>
            <a:miter lim="800000"/>
            <a:headEnd/>
            <a:tailEnd/>
          </a:ln>
        </p:spPr>
      </p:pic>
      <p:sp>
        <p:nvSpPr>
          <p:cNvPr id="39942" name="Rectangle 13"/>
          <p:cNvSpPr>
            <a:spLocks noGrp="1" noChangeArrowheads="1"/>
          </p:cNvSpPr>
          <p:nvPr>
            <p:ph type="body" sz="half" idx="1"/>
          </p:nvPr>
        </p:nvSpPr>
        <p:spPr>
          <a:xfrm>
            <a:off x="928688" y="2060848"/>
            <a:ext cx="6672262" cy="3154090"/>
          </a:xfrm>
        </p:spPr>
        <p:txBody>
          <a:bodyPr/>
          <a:lstStyle/>
          <a:p>
            <a:pPr eaLnBrk="1" hangingPunct="1">
              <a:defRPr/>
            </a:pPr>
            <a:r>
              <a:rPr lang="de-DE" sz="2600" dirty="0" smtClean="0">
                <a:hlinkClick r:id="rId14"/>
              </a:rPr>
              <a:t>http://www.safety-guide.info/</a:t>
            </a:r>
            <a:r>
              <a:rPr lang="de-DE" sz="2600" dirty="0" smtClean="0"/>
              <a:t> </a:t>
            </a:r>
            <a:r>
              <a:rPr lang="de-DE" sz="1050" dirty="0" smtClean="0"/>
              <a:t>(28.11.2017)</a:t>
            </a:r>
          </a:p>
          <a:p>
            <a:pPr lvl="1">
              <a:defRPr/>
            </a:pPr>
            <a:r>
              <a:rPr lang="de-AT" sz="2000" dirty="0" smtClean="0">
                <a:ea typeface="+mn-ea"/>
                <a:cs typeface="+mn-cs"/>
              </a:rPr>
              <a:t>AUVA </a:t>
            </a:r>
            <a:r>
              <a:rPr lang="de-AT" sz="2000" dirty="0" err="1" smtClean="0">
                <a:ea typeface="+mn-ea"/>
                <a:cs typeface="+mn-cs"/>
              </a:rPr>
              <a:t>safety</a:t>
            </a:r>
            <a:r>
              <a:rPr lang="de-AT" sz="2000" dirty="0" smtClean="0">
                <a:ea typeface="+mn-ea"/>
                <a:cs typeface="+mn-cs"/>
              </a:rPr>
              <a:t> </a:t>
            </a:r>
            <a:r>
              <a:rPr lang="de-AT" sz="2000" dirty="0" err="1" smtClean="0">
                <a:ea typeface="+mn-ea"/>
                <a:cs typeface="+mn-cs"/>
              </a:rPr>
              <a:t>guide</a:t>
            </a:r>
            <a:r>
              <a:rPr lang="de-AT" sz="2000" dirty="0" smtClean="0">
                <a:ea typeface="+mn-ea"/>
                <a:cs typeface="+mn-cs"/>
              </a:rPr>
              <a:t> (Frist zur Bewerbung/ online bewerben)</a:t>
            </a:r>
          </a:p>
          <a:p>
            <a:pPr lvl="1">
              <a:defRPr/>
            </a:pPr>
            <a:r>
              <a:rPr lang="de-AT" sz="2000" dirty="0" smtClean="0">
                <a:ea typeface="+mn-ea"/>
                <a:cs typeface="+mn-cs"/>
              </a:rPr>
              <a:t>Lehrerfortbildungen</a:t>
            </a:r>
          </a:p>
          <a:p>
            <a:pPr lvl="1">
              <a:defRPr/>
            </a:pPr>
            <a:r>
              <a:rPr lang="de-AT" sz="2000" dirty="0" smtClean="0">
                <a:ea typeface="+mn-ea"/>
                <a:cs typeface="+mn-cs"/>
              </a:rPr>
              <a:t>Richter sein im Team</a:t>
            </a:r>
          </a:p>
          <a:p>
            <a:pPr lvl="1">
              <a:defRPr/>
            </a:pPr>
            <a:r>
              <a:rPr lang="de-AT" sz="2000" dirty="0" smtClean="0">
                <a:ea typeface="+mn-ea"/>
                <a:cs typeface="+mn-cs"/>
              </a:rPr>
              <a:t>Unterrichtsmaterialien</a:t>
            </a:r>
          </a:p>
          <a:p>
            <a:pPr lvl="1">
              <a:defRPr/>
            </a:pPr>
            <a:r>
              <a:rPr lang="de-AT" sz="2000" dirty="0" smtClean="0">
                <a:ea typeface="+mn-ea"/>
                <a:cs typeface="+mn-cs"/>
              </a:rPr>
              <a:t>Events4safety (z.B. Ski-Sicherheitstage)</a:t>
            </a:r>
          </a:p>
          <a:p>
            <a:pPr lvl="1">
              <a:defRPr/>
            </a:pPr>
            <a:r>
              <a:rPr lang="de-AT" sz="2000" dirty="0" smtClean="0">
                <a:ea typeface="+mn-ea"/>
                <a:cs typeface="+mn-cs"/>
              </a:rPr>
              <a:t>Newsletter anfordern </a:t>
            </a:r>
            <a:r>
              <a:rPr lang="de-AT" sz="2000" dirty="0" smtClean="0">
                <a:ea typeface="+mn-ea"/>
                <a:cs typeface="+mn-cs"/>
                <a:sym typeface="Wingdings" panose="05000000000000000000" pitchFamily="2" charset="2"/>
              </a:rPr>
              <a:t> aktuelle Informationen</a:t>
            </a:r>
            <a:endParaRPr lang="de-DE" sz="2000" dirty="0" smtClean="0"/>
          </a:p>
          <a:p>
            <a:pPr eaLnBrk="1" hangingPunct="1">
              <a:buFontTx/>
              <a:buNone/>
              <a:defRPr/>
            </a:pPr>
            <a:endParaRPr lang="de-DE" sz="2600" dirty="0" smtClean="0"/>
          </a:p>
          <a:p>
            <a:pPr lvl="1" eaLnBrk="1" hangingPunct="1">
              <a:defRPr/>
            </a:pPr>
            <a:endParaRPr lang="de-DE" sz="2000" dirty="0" smtClean="0"/>
          </a:p>
        </p:txBody>
      </p:sp>
      <p:pic>
        <p:nvPicPr>
          <p:cNvPr id="38921" name="Picture 3"/>
          <p:cNvPicPr>
            <a:picLocks noChangeAspect="1" noChangeArrowheads="1"/>
          </p:cNvPicPr>
          <p:nvPr/>
        </p:nvPicPr>
        <p:blipFill>
          <a:blip r:embed="rId15" cstate="print"/>
          <a:srcRect/>
          <a:stretch>
            <a:fillRect/>
          </a:stretch>
        </p:blipFill>
        <p:spPr bwMode="auto">
          <a:xfrm>
            <a:off x="7215188" y="4672013"/>
            <a:ext cx="1766887" cy="2185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descr="IconOrganisationFinale"/>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a:xfrm>
            <a:off x="2700338" y="1773238"/>
            <a:ext cx="3797300" cy="3797300"/>
          </a:xfrm>
          <a:noFill/>
        </p:spPr>
      </p:pic>
      <p:sp>
        <p:nvSpPr>
          <p:cNvPr id="40963" name="Rectangle 3"/>
          <p:cNvSpPr>
            <a:spLocks noGrp="1" noChangeArrowheads="1"/>
          </p:cNvSpPr>
          <p:nvPr>
            <p:ph type="title"/>
          </p:nvPr>
        </p:nvSpPr>
        <p:spPr>
          <a:xfrm>
            <a:off x="457200" y="333375"/>
            <a:ext cx="8229600" cy="1296988"/>
          </a:xfrm>
        </p:spPr>
        <p:txBody>
          <a:bodyPr/>
          <a:lstStyle/>
          <a:p>
            <a:pPr eaLnBrk="1" hangingPunct="1"/>
            <a:endParaRPr lang="de-DE" smtClean="0"/>
          </a:p>
        </p:txBody>
      </p:sp>
      <p:sp>
        <p:nvSpPr>
          <p:cNvPr id="40965" name="Rectangle 6"/>
          <p:cNvSpPr>
            <a:spLocks noChangeArrowheads="1"/>
          </p:cNvSpPr>
          <p:nvPr/>
        </p:nvSpPr>
        <p:spPr bwMode="auto">
          <a:xfrm>
            <a:off x="2843213" y="6165850"/>
            <a:ext cx="3384550" cy="504825"/>
          </a:xfrm>
          <a:prstGeom prst="rect">
            <a:avLst/>
          </a:prstGeom>
          <a:noFill/>
          <a:ln w="9525">
            <a:noFill/>
            <a:miter lim="800000"/>
            <a:headEnd/>
            <a:tailEnd/>
          </a:ln>
        </p:spPr>
        <p:txBody>
          <a:bodyPr anchor="ctr"/>
          <a:lstStyle/>
          <a:p>
            <a:pPr algn="ctr"/>
            <a:endParaRPr lang="de-DE" sz="800" b="1" dirty="0">
              <a:solidFill>
                <a:schemeClr val="tx2"/>
              </a:solidFill>
            </a:endParaRPr>
          </a:p>
        </p:txBody>
      </p:sp>
      <p:sp>
        <p:nvSpPr>
          <p:cNvPr id="40966" name="Rectangle 7"/>
          <p:cNvSpPr>
            <a:spLocks noGrp="1" noChangeArrowheads="1"/>
          </p:cNvSpPr>
          <p:nvPr>
            <p:ph type="body" sz="half" idx="1"/>
          </p:nvPr>
        </p:nvSpPr>
        <p:spPr>
          <a:xfrm>
            <a:off x="4214813" y="2143125"/>
            <a:ext cx="3852862" cy="3921125"/>
          </a:xfrm>
        </p:spPr>
        <p:txBody>
          <a:bodyPr/>
          <a:lstStyle/>
          <a:p>
            <a:r>
              <a:rPr lang="de-AT" sz="2800" dirty="0" smtClean="0"/>
              <a:t>Verpflichtend für Wintersportwochen</a:t>
            </a:r>
          </a:p>
          <a:p>
            <a:pPr>
              <a:buFontTx/>
              <a:buNone/>
            </a:pPr>
            <a:r>
              <a:rPr lang="de-AT" sz="2800" dirty="0" smtClean="0"/>
              <a:t>• Helmpflicht für Kinder unter 15 Jahren in OÖ (Landesgesetz)</a:t>
            </a:r>
            <a:endParaRPr lang="de-DE" sz="2600" dirty="0" smtClean="0"/>
          </a:p>
        </p:txBody>
      </p:sp>
      <p:pic>
        <p:nvPicPr>
          <p:cNvPr id="40967" name="Picture 8"/>
          <p:cNvPicPr>
            <a:picLocks noChangeAspect="1" noChangeArrowheads="1"/>
          </p:cNvPicPr>
          <p:nvPr/>
        </p:nvPicPr>
        <p:blipFill>
          <a:blip r:embed="rId4" cstate="print"/>
          <a:srcRect/>
          <a:stretch>
            <a:fillRect/>
          </a:stretch>
        </p:blipFill>
        <p:spPr bwMode="auto">
          <a:xfrm>
            <a:off x="428625" y="0"/>
            <a:ext cx="314642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conInformationFinal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73350" y="1792288"/>
            <a:ext cx="3797300" cy="3797300"/>
          </a:xfrm>
          <a:prstGeom prst="rect">
            <a:avLst/>
          </a:prstGeom>
          <a:noFill/>
          <a:ln w="9525">
            <a:noFill/>
            <a:miter lim="800000"/>
            <a:headEnd/>
            <a:tailEnd/>
          </a:ln>
        </p:spPr>
      </p:pic>
      <p:sp>
        <p:nvSpPr>
          <p:cNvPr id="254979" name="Rectangle 3"/>
          <p:cNvSpPr>
            <a:spLocks noGrp="1" noChangeArrowheads="1"/>
          </p:cNvSpPr>
          <p:nvPr>
            <p:ph type="body" sz="half" idx="1"/>
          </p:nvPr>
        </p:nvSpPr>
        <p:spPr>
          <a:xfrm>
            <a:off x="684213" y="1341438"/>
            <a:ext cx="7705725" cy="3070225"/>
          </a:xfrm>
        </p:spPr>
        <p:txBody>
          <a:bodyPr/>
          <a:lstStyle/>
          <a:p>
            <a:pPr eaLnBrk="1" hangingPunct="1"/>
            <a:r>
              <a:rPr lang="de-DE" sz="2600" dirty="0" smtClean="0">
                <a:hlinkClick r:id="rId4"/>
              </a:rPr>
              <a:t>http://www.oesv.at/breitensport/schulsport/</a:t>
            </a:r>
            <a:r>
              <a:rPr lang="de-DE" sz="2600" dirty="0" smtClean="0"/>
              <a:t> </a:t>
            </a:r>
            <a:r>
              <a:rPr lang="de-DE" sz="1050" dirty="0" smtClean="0"/>
              <a:t>(28.11.2017)</a:t>
            </a:r>
          </a:p>
          <a:p>
            <a:pPr lvl="1" eaLnBrk="1" hangingPunct="1"/>
            <a:r>
              <a:rPr lang="de-DE" sz="2000" dirty="0" smtClean="0"/>
              <a:t>Quartierliste für WSW </a:t>
            </a:r>
          </a:p>
          <a:p>
            <a:pPr lvl="1" eaLnBrk="1" hangingPunct="1"/>
            <a:r>
              <a:rPr lang="de-DE" sz="2000" dirty="0" smtClean="0"/>
              <a:t>ÖSV-Schülerschutz um 2,00 Euro                                              (neu: auch für Standortskikurse,                                            max. 5 Tage, nicht aufeinander folgend)</a:t>
            </a:r>
          </a:p>
          <a:p>
            <a:pPr lvl="1" eaLnBrk="1" hangingPunct="1"/>
            <a:r>
              <a:rPr lang="de-DE" sz="2000" dirty="0" smtClean="0"/>
              <a:t>Broschüre „</a:t>
            </a:r>
            <a:r>
              <a:rPr lang="de-DE" sz="2000" dirty="0" err="1" smtClean="0"/>
              <a:t>Carving</a:t>
            </a:r>
            <a:r>
              <a:rPr lang="de-DE" sz="2000" dirty="0" smtClean="0"/>
              <a:t> für Schulen“ kann man</a:t>
            </a:r>
            <a:br>
              <a:rPr lang="de-DE" sz="2000" dirty="0" smtClean="0"/>
            </a:br>
            <a:r>
              <a:rPr lang="de-DE" sz="2000" dirty="0" smtClean="0"/>
              <a:t>kostenlos bestellen</a:t>
            </a:r>
          </a:p>
          <a:p>
            <a:pPr lvl="1" eaLnBrk="1" hangingPunct="1"/>
            <a:endParaRPr lang="de-AT" sz="2000" dirty="0" smtClean="0"/>
          </a:p>
          <a:p>
            <a:pPr lvl="1" eaLnBrk="1" hangingPunct="1">
              <a:buFontTx/>
              <a:buNone/>
            </a:pPr>
            <a:endParaRPr lang="de-DE" sz="2000" dirty="0" smtClean="0"/>
          </a:p>
        </p:txBody>
      </p:sp>
      <p:sp>
        <p:nvSpPr>
          <p:cNvPr id="41989" name="Rectangle 6"/>
          <p:cNvSpPr>
            <a:spLocks noChangeArrowheads="1"/>
          </p:cNvSpPr>
          <p:nvPr/>
        </p:nvSpPr>
        <p:spPr bwMode="auto">
          <a:xfrm>
            <a:off x="2843213" y="6165850"/>
            <a:ext cx="3384550" cy="504825"/>
          </a:xfrm>
          <a:prstGeom prst="rect">
            <a:avLst/>
          </a:prstGeom>
          <a:noFill/>
          <a:ln w="9525">
            <a:noFill/>
            <a:miter lim="800000"/>
            <a:headEnd/>
            <a:tailEnd/>
          </a:ln>
        </p:spPr>
        <p:txBody>
          <a:bodyPr anchor="ctr"/>
          <a:lstStyle/>
          <a:p>
            <a:pPr algn="ctr"/>
            <a:endParaRPr lang="de-DE" sz="800" b="1" dirty="0">
              <a:solidFill>
                <a:schemeClr val="tx2"/>
              </a:solidFill>
            </a:endParaRPr>
          </a:p>
        </p:txBody>
      </p:sp>
      <p:pic>
        <p:nvPicPr>
          <p:cNvPr id="41990" name="Picture 12" descr="Ski Austria">
            <a:hlinkClick r:id="rId5"/>
          </p:cNvPr>
          <p:cNvPicPr>
            <a:picLocks noChangeAspect="1" noChangeArrowheads="1"/>
          </p:cNvPicPr>
          <p:nvPr/>
        </p:nvPicPr>
        <p:blipFill>
          <a:blip r:embed="rId6" cstate="print"/>
          <a:srcRect/>
          <a:stretch>
            <a:fillRect/>
          </a:stretch>
        </p:blipFill>
        <p:spPr bwMode="auto">
          <a:xfrm>
            <a:off x="0" y="0"/>
            <a:ext cx="9144000" cy="952500"/>
          </a:xfrm>
          <a:prstGeom prst="rect">
            <a:avLst/>
          </a:prstGeom>
          <a:noFill/>
          <a:ln w="9525">
            <a:noFill/>
            <a:miter lim="800000"/>
            <a:headEnd/>
            <a:tailEnd/>
          </a:ln>
        </p:spPr>
      </p:pic>
      <p:pic>
        <p:nvPicPr>
          <p:cNvPr id="41991" name="Picture 14" descr="carving_broschuere"/>
          <p:cNvPicPr>
            <a:picLocks noChangeAspect="1" noChangeArrowheads="1"/>
          </p:cNvPicPr>
          <p:nvPr/>
        </p:nvPicPr>
        <p:blipFill>
          <a:blip r:embed="rId7" cstate="print"/>
          <a:srcRect/>
          <a:stretch>
            <a:fillRect/>
          </a:stretch>
        </p:blipFill>
        <p:spPr bwMode="auto">
          <a:xfrm>
            <a:off x="6470650" y="1916832"/>
            <a:ext cx="1908175" cy="26177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49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49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IconInformationFinal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36838" y="1484784"/>
            <a:ext cx="3797300" cy="3797300"/>
          </a:xfrm>
          <a:prstGeom prst="rect">
            <a:avLst/>
          </a:prstGeom>
          <a:noFill/>
          <a:ln w="9525">
            <a:noFill/>
            <a:miter lim="800000"/>
            <a:headEnd/>
            <a:tailEnd/>
          </a:ln>
        </p:spPr>
      </p:pic>
      <p:sp>
        <p:nvSpPr>
          <p:cNvPr id="44035" name="Rectangle 2"/>
          <p:cNvSpPr>
            <a:spLocks noGrp="1" noChangeArrowheads="1"/>
          </p:cNvSpPr>
          <p:nvPr>
            <p:ph type="title"/>
          </p:nvPr>
        </p:nvSpPr>
        <p:spPr>
          <a:xfrm>
            <a:off x="457200" y="1989138"/>
            <a:ext cx="8229600" cy="1296987"/>
          </a:xfrm>
        </p:spPr>
        <p:txBody>
          <a:bodyPr/>
          <a:lstStyle/>
          <a:p>
            <a:pPr eaLnBrk="1" hangingPunct="1"/>
            <a:r>
              <a:rPr lang="de-DE" smtClean="0"/>
              <a:t>Verleih von Wintersportausrüstung</a:t>
            </a:r>
          </a:p>
        </p:txBody>
      </p:sp>
      <p:sp>
        <p:nvSpPr>
          <p:cNvPr id="98307" name="Rectangle 3"/>
          <p:cNvSpPr>
            <a:spLocks noGrp="1" noChangeArrowheads="1"/>
          </p:cNvSpPr>
          <p:nvPr>
            <p:ph type="body" idx="1"/>
          </p:nvPr>
        </p:nvSpPr>
        <p:spPr>
          <a:xfrm>
            <a:off x="1331640" y="3501008"/>
            <a:ext cx="7427912" cy="3921125"/>
          </a:xfrm>
        </p:spPr>
        <p:txBody>
          <a:bodyPr/>
          <a:lstStyle/>
          <a:p>
            <a:pPr eaLnBrk="1" hangingPunct="1">
              <a:lnSpc>
                <a:spcPct val="90000"/>
              </a:lnSpc>
            </a:pPr>
            <a:r>
              <a:rPr lang="de-DE" sz="2600" dirty="0" smtClean="0">
                <a:hlinkClick r:id="rId4"/>
              </a:rPr>
              <a:t>https</a:t>
            </a:r>
            <a:r>
              <a:rPr lang="de-DE" sz="2600" dirty="0">
                <a:hlinkClick r:id="rId4"/>
              </a:rPr>
              <a:t>://</a:t>
            </a:r>
            <a:r>
              <a:rPr lang="de-DE" sz="2600" dirty="0" smtClean="0">
                <a:hlinkClick r:id="rId4"/>
              </a:rPr>
              <a:t>www.intersportrent.at/de/schulsportwochen</a:t>
            </a:r>
            <a:r>
              <a:rPr lang="de-DE" sz="2600" dirty="0" smtClean="0"/>
              <a:t> </a:t>
            </a:r>
            <a:r>
              <a:rPr lang="de-DE" sz="1050" dirty="0" smtClean="0"/>
              <a:t>(28.11.2017)</a:t>
            </a:r>
          </a:p>
          <a:p>
            <a:pPr lvl="1" eaLnBrk="1" hangingPunct="1">
              <a:lnSpc>
                <a:spcPct val="90000"/>
              </a:lnSpc>
            </a:pPr>
            <a:r>
              <a:rPr lang="de-AT" sz="2000" dirty="0" err="1" smtClean="0"/>
              <a:t>Skiset</a:t>
            </a:r>
            <a:r>
              <a:rPr lang="de-AT" sz="2000" dirty="0" smtClean="0"/>
              <a:t> (Ski, Stöcke, Schuhe/ Boots &amp; Board für 5/6 Tage </a:t>
            </a:r>
            <a:r>
              <a:rPr lang="de-AT" sz="2000" dirty="0" smtClean="0">
                <a:sym typeface="Wingdings" panose="05000000000000000000" pitchFamily="2" charset="2"/>
              </a:rPr>
              <a:t></a:t>
            </a:r>
            <a:r>
              <a:rPr lang="de-AT" sz="2000" dirty="0" smtClean="0"/>
              <a:t> 39 Euro)</a:t>
            </a:r>
          </a:p>
          <a:p>
            <a:pPr eaLnBrk="1" hangingPunct="1">
              <a:lnSpc>
                <a:spcPct val="90000"/>
              </a:lnSpc>
            </a:pPr>
            <a:r>
              <a:rPr lang="de-DE" sz="2600" dirty="0"/>
              <a:t>https://www.sport2000rent.com/skiverleih/skiverleih/vorteile/schulskikurse</a:t>
            </a:r>
            <a:r>
              <a:rPr lang="de-DE" sz="2600" dirty="0" smtClean="0"/>
              <a:t>/</a:t>
            </a:r>
            <a:r>
              <a:rPr lang="de-DE" sz="1050" dirty="0"/>
              <a:t>(28.11.2017)</a:t>
            </a:r>
          </a:p>
          <a:p>
            <a:pPr lvl="1" eaLnBrk="1" hangingPunct="1">
              <a:lnSpc>
                <a:spcPct val="90000"/>
              </a:lnSpc>
            </a:pPr>
            <a:r>
              <a:rPr lang="de-DE" sz="2000" dirty="0" err="1" smtClean="0"/>
              <a:t>Carvingski</a:t>
            </a:r>
            <a:r>
              <a:rPr lang="de-DE" sz="2000" dirty="0" smtClean="0"/>
              <a:t>, Schuhe, Stöcke / </a:t>
            </a:r>
            <a:r>
              <a:rPr lang="de-DE" sz="2000" dirty="0"/>
              <a:t>B</a:t>
            </a:r>
            <a:r>
              <a:rPr lang="de-DE" sz="2000" dirty="0" smtClean="0"/>
              <a:t>oots &amp; </a:t>
            </a:r>
            <a:r>
              <a:rPr lang="de-DE" sz="2000" dirty="0"/>
              <a:t>B</a:t>
            </a:r>
            <a:r>
              <a:rPr lang="de-DE" sz="2000" dirty="0" smtClean="0"/>
              <a:t>oard für 5/6 Tage</a:t>
            </a:r>
          </a:p>
          <a:p>
            <a:pPr lvl="1" eaLnBrk="1" hangingPunct="1">
              <a:lnSpc>
                <a:spcPct val="90000"/>
              </a:lnSpc>
            </a:pPr>
            <a:r>
              <a:rPr lang="de-DE" sz="2000" dirty="0" smtClean="0">
                <a:sym typeface="Wingdings" panose="05000000000000000000" pitchFamily="2" charset="2"/>
              </a:rPr>
              <a:t>Bei </a:t>
            </a:r>
            <a:r>
              <a:rPr lang="de-DE" sz="2000" dirty="0" err="1" smtClean="0">
                <a:sym typeface="Wingdings" panose="05000000000000000000" pitchFamily="2" charset="2"/>
              </a:rPr>
              <a:t>Newsletteranmeldung</a:t>
            </a:r>
            <a:r>
              <a:rPr lang="de-DE" sz="2000" dirty="0" smtClean="0">
                <a:sym typeface="Wingdings" panose="05000000000000000000" pitchFamily="2" charset="2"/>
              </a:rPr>
              <a:t> 5.- Gutschein </a:t>
            </a:r>
            <a:r>
              <a:rPr lang="de-DE" sz="2000" dirty="0" smtClean="0"/>
              <a:t>ca. 35 bis 40 Euro</a:t>
            </a:r>
          </a:p>
          <a:p>
            <a:pPr eaLnBrk="1" hangingPunct="1">
              <a:lnSpc>
                <a:spcPct val="90000"/>
              </a:lnSpc>
              <a:buFontTx/>
              <a:buNone/>
            </a:pPr>
            <a:endParaRPr lang="de-DE" sz="2600" dirty="0" smtClean="0"/>
          </a:p>
        </p:txBody>
      </p:sp>
      <p:sp>
        <p:nvSpPr>
          <p:cNvPr id="44038" name="Rectangle 5"/>
          <p:cNvSpPr>
            <a:spLocks noChangeArrowheads="1"/>
          </p:cNvSpPr>
          <p:nvPr/>
        </p:nvSpPr>
        <p:spPr bwMode="auto">
          <a:xfrm>
            <a:off x="2843213" y="6165850"/>
            <a:ext cx="3384550" cy="504825"/>
          </a:xfrm>
          <a:prstGeom prst="rect">
            <a:avLst/>
          </a:prstGeom>
          <a:noFill/>
          <a:ln w="9525">
            <a:noFill/>
            <a:miter lim="800000"/>
            <a:headEnd/>
            <a:tailEnd/>
          </a:ln>
        </p:spPr>
        <p:txBody>
          <a:bodyPr anchor="ctr"/>
          <a:lstStyle/>
          <a:p>
            <a:pPr algn="ctr"/>
            <a:endParaRPr lang="de-DE" sz="800" b="1" dirty="0">
              <a:solidFill>
                <a:schemeClr val="tx2"/>
              </a:solidFill>
            </a:endParaRPr>
          </a:p>
        </p:txBody>
      </p:sp>
      <p:pic>
        <p:nvPicPr>
          <p:cNvPr id="44039" name="Picture 8" descr="Logo">
            <a:hlinkClick r:id="rId5" tooltip="Home"/>
          </p:cNvPr>
          <p:cNvPicPr>
            <a:picLocks noChangeAspect="1" noChangeArrowheads="1"/>
          </p:cNvPicPr>
          <p:nvPr/>
        </p:nvPicPr>
        <p:blipFill>
          <a:blip r:embed="rId6" cstate="print"/>
          <a:srcRect l="1724" r="47054"/>
          <a:stretch>
            <a:fillRect/>
          </a:stretch>
        </p:blipFill>
        <p:spPr bwMode="auto">
          <a:xfrm>
            <a:off x="0" y="260350"/>
            <a:ext cx="4572000" cy="1423988"/>
          </a:xfrm>
          <a:prstGeom prst="rect">
            <a:avLst/>
          </a:prstGeom>
          <a:noFill/>
          <a:ln w="9525">
            <a:noFill/>
            <a:miter lim="800000"/>
            <a:headEnd/>
            <a:tailEnd/>
          </a:ln>
        </p:spPr>
      </p:pic>
      <p:pic>
        <p:nvPicPr>
          <p:cNvPr id="44040" name="Picture 10" descr="SPORT2000 rent a sport - quality rental system">
            <a:hlinkClick r:id="rId7"/>
          </p:cNvPr>
          <p:cNvPicPr>
            <a:picLocks noChangeAspect="1" noChangeArrowheads="1"/>
          </p:cNvPicPr>
          <p:nvPr/>
        </p:nvPicPr>
        <p:blipFill>
          <a:blip r:embed="rId8" cstate="print"/>
          <a:srcRect/>
          <a:stretch>
            <a:fillRect/>
          </a:stretch>
        </p:blipFill>
        <p:spPr bwMode="auto">
          <a:xfrm>
            <a:off x="6156325" y="333375"/>
            <a:ext cx="2987675" cy="1343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30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696</Words>
  <Application>Microsoft Office PowerPoint</Application>
  <PresentationFormat>Bildschirmpräsentation (4:3)</PresentationFormat>
  <Paragraphs>168</Paragraphs>
  <Slides>11</Slides>
  <Notes>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AdLib BT</vt:lpstr>
      <vt:lpstr>Arial</vt:lpstr>
      <vt:lpstr>Arial Narrow</vt:lpstr>
      <vt:lpstr>Wingdings</vt:lpstr>
      <vt:lpstr>Standarddesign</vt:lpstr>
      <vt:lpstr>PH OÖ – WINTERSPORTWOCHE 2017</vt:lpstr>
      <vt:lpstr>Aktion Wintersportwoche Land Oberösterreich</vt:lpstr>
      <vt:lpstr>Wintersportwochen</vt:lpstr>
      <vt:lpstr>Skitage</vt:lpstr>
      <vt:lpstr>SERVICESTELLE WINTERSPORTWOCHEN</vt:lpstr>
      <vt:lpstr>PowerPoint-Präsentation</vt:lpstr>
      <vt:lpstr>PowerPoint-Präsentation</vt:lpstr>
      <vt:lpstr>PowerPoint-Präsentation</vt:lpstr>
      <vt:lpstr>Verleih von Wintersportausrüstung</vt:lpstr>
      <vt:lpstr>PowerPoint-Präsentation</vt:lpstr>
      <vt:lpstr>Video Pistenregeln!!!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 – WINTERSPORTWOCHE 2004</dc:title>
  <dc:creator>Home</dc:creator>
  <cp:lastModifiedBy>Michael Heilbrunner</cp:lastModifiedBy>
  <cp:revision>192</cp:revision>
  <dcterms:created xsi:type="dcterms:W3CDTF">2004-12-05T18:53:55Z</dcterms:created>
  <dcterms:modified xsi:type="dcterms:W3CDTF">2018-01-08T09:07:21Z</dcterms:modified>
</cp:coreProperties>
</file>