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91" r:id="rId3"/>
    <p:sldId id="258" r:id="rId4"/>
    <p:sldId id="260" r:id="rId5"/>
    <p:sldId id="268" r:id="rId6"/>
    <p:sldId id="264" r:id="rId7"/>
    <p:sldId id="262" r:id="rId8"/>
    <p:sldId id="266" r:id="rId9"/>
    <p:sldId id="270" r:id="rId10"/>
    <p:sldId id="296" r:id="rId11"/>
    <p:sldId id="272" r:id="rId12"/>
    <p:sldId id="274" r:id="rId13"/>
    <p:sldId id="276" r:id="rId14"/>
    <p:sldId id="278" r:id="rId15"/>
    <p:sldId id="288" r:id="rId16"/>
    <p:sldId id="280" r:id="rId17"/>
    <p:sldId id="297" r:id="rId18"/>
    <p:sldId id="282" r:id="rId19"/>
    <p:sldId id="290" r:id="rId20"/>
    <p:sldId id="299" r:id="rId21"/>
    <p:sldId id="300" r:id="rId22"/>
    <p:sldId id="284" r:id="rId23"/>
    <p:sldId id="301" r:id="rId24"/>
    <p:sldId id="293" r:id="rId25"/>
    <p:sldId id="294" r:id="rId26"/>
    <p:sldId id="295" r:id="rId27"/>
    <p:sldId id="298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1F7D0-5A0E-449A-B0DA-5D1079D6106D}" type="datetimeFigureOut">
              <a:rPr lang="de-DE" smtClean="0"/>
              <a:pPr/>
              <a:t>02.04.2019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7068C-C17F-4D77-B6C2-104E72476C5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PH OÖ Fortbildung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LA Werfen Mai 2013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5127A-AE50-4935-8DF9-F859D5559C03}" type="slidenum">
              <a:rPr lang="de-DE"/>
              <a:pPr/>
              <a:t>1</a:t>
            </a:fld>
            <a:endParaRPr lang="de-DE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PH OÖ Fortbildung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LA Werfen Mai 2013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B7FE7-7284-4500-B31C-E8791CA7BACD}" type="slidenum">
              <a:rPr lang="de-DE"/>
              <a:pPr/>
              <a:t>15</a:t>
            </a:fld>
            <a:endParaRPr lang="de-DE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PH OÖ Fortbildung 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LA Werfen Mai 2013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873A3-813E-45CC-8964-1194E3C8BB8F}" type="slidenum">
              <a:rPr lang="de-DE"/>
              <a:pPr/>
              <a:t>17</a:t>
            </a:fld>
            <a:endParaRPr lang="de-DE"/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PH OÖ Fortbildung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LA Werfen Mai 2013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1A185-EF57-4C30-A192-9176AC4D037A}" type="slidenum">
              <a:rPr lang="de-DE"/>
              <a:pPr/>
              <a:t>19</a:t>
            </a:fld>
            <a:endParaRPr lang="de-DE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PH OÖ Fortbildung 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LA Werfen Mai 2013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34B47-0177-47DB-BA68-8FD774A141D1}" type="slidenum">
              <a:rPr lang="de-DE"/>
              <a:pPr/>
              <a:t>27</a:t>
            </a:fld>
            <a:endParaRPr lang="de-DE"/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Linz, 08.05.2013</a:t>
            </a:r>
            <a:endParaRPr lang="de-DE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Peter Hiller MAS, Diplomtrainer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1CC0-71EA-4C37-9C1A-E252C2DDD9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AEE09-CAE5-4C06-B5BD-4807B3A001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hiller@hot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leichtathletik.tv/v/schlagwurf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www.leichtathletik.tv/v/sto%C3%9Fdreikampf" TargetMode="External"/><Relationship Id="rId4" Type="http://schemas.openxmlformats.org/officeDocument/2006/relationships/hyperlink" Target="http://www.leichtathletik.tv/v/drehwur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E73F-7870-436D-BD2F-2324347960BC}" type="slidenum">
              <a:rPr lang="de-DE"/>
              <a:pPr/>
              <a:t>1</a:t>
            </a:fld>
            <a:endParaRPr lang="de-DE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de-DE" b="1" dirty="0"/>
          </a:p>
          <a:p>
            <a:pPr algn="ctr">
              <a:buFontTx/>
              <a:buNone/>
            </a:pPr>
            <a:r>
              <a:rPr lang="de-DE" sz="2800" b="1" dirty="0"/>
              <a:t>Pädagogische Hochschule OÖ</a:t>
            </a:r>
          </a:p>
          <a:p>
            <a:pPr algn="ctr">
              <a:buFontTx/>
              <a:buNone/>
            </a:pPr>
            <a:r>
              <a:rPr lang="de-DE" sz="2800" b="1" dirty="0"/>
              <a:t>Fortbildung</a:t>
            </a:r>
          </a:p>
          <a:p>
            <a:pPr algn="ctr">
              <a:buFontTx/>
              <a:buNone/>
            </a:pPr>
            <a:endParaRPr lang="de-DE" sz="2800" b="1" dirty="0"/>
          </a:p>
          <a:p>
            <a:pPr algn="ctr">
              <a:buFontTx/>
              <a:buNone/>
            </a:pPr>
            <a:r>
              <a:rPr lang="de-DE" sz="2800" b="1" dirty="0"/>
              <a:t>Leichtathletik in </a:t>
            </a:r>
            <a:r>
              <a:rPr lang="de-DE" sz="2800" b="1"/>
              <a:t>der </a:t>
            </a:r>
            <a:r>
              <a:rPr lang="de-DE" sz="2800" b="1" smtClean="0"/>
              <a:t>Schule</a:t>
            </a:r>
          </a:p>
          <a:p>
            <a:pPr algn="ctr">
              <a:buFontTx/>
              <a:buNone/>
            </a:pPr>
            <a:r>
              <a:rPr lang="de-DE" sz="2800" b="1" smtClean="0"/>
              <a:t>Schlagwurf </a:t>
            </a:r>
            <a:endParaRPr lang="de-DE" sz="2800" b="1" dirty="0"/>
          </a:p>
          <a:p>
            <a:pPr algn="ctr">
              <a:buFontTx/>
              <a:buNone/>
            </a:pPr>
            <a:r>
              <a:rPr lang="de-DE" sz="2800" b="1" dirty="0"/>
              <a:t>u</a:t>
            </a:r>
            <a:r>
              <a:rPr lang="de-DE" sz="2800" b="1" dirty="0" smtClean="0"/>
              <a:t>nd Stoßen</a:t>
            </a:r>
            <a:endParaRPr lang="de-DE" sz="2800" b="1" dirty="0"/>
          </a:p>
          <a:p>
            <a:pPr algn="ctr">
              <a:buFontTx/>
              <a:buNone/>
            </a:pPr>
            <a:endParaRPr lang="de-DE" sz="2800" b="1" dirty="0"/>
          </a:p>
          <a:p>
            <a:pPr algn="ctr">
              <a:buFontTx/>
              <a:buNone/>
            </a:pPr>
            <a:endParaRPr lang="de-DE" sz="2400" b="1" dirty="0"/>
          </a:p>
          <a:p>
            <a:pPr algn="ctr">
              <a:buFontTx/>
              <a:buNone/>
            </a:pPr>
            <a:endParaRPr lang="de-DE" sz="2000" b="1" dirty="0"/>
          </a:p>
        </p:txBody>
      </p:sp>
      <p:pic>
        <p:nvPicPr>
          <p:cNvPr id="10957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760" y="332656"/>
            <a:ext cx="4019783" cy="1152128"/>
          </a:xfrm>
          <a:noFill/>
          <a:ln/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F19C2-12EF-4DB3-BB27-F3AC2777E31F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11059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z="2400" b="1" dirty="0" smtClean="0">
                <a:cs typeface="Arial" charset="0"/>
              </a:rPr>
              <a:t>Gemeinsamkeiten</a:t>
            </a:r>
            <a:br>
              <a:rPr lang="de-DE" sz="2400" b="1" dirty="0" smtClean="0">
                <a:cs typeface="Arial" charset="0"/>
              </a:rPr>
            </a:br>
            <a:r>
              <a:rPr lang="de-DE" sz="2400" b="1" dirty="0" smtClean="0">
                <a:cs typeface="Arial" charset="0"/>
              </a:rPr>
              <a:t> der Wurfdisziplinen</a:t>
            </a:r>
          </a:p>
        </p:txBody>
      </p:sp>
      <p:pic>
        <p:nvPicPr>
          <p:cNvPr id="11059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268760"/>
            <a:ext cx="7416800" cy="4972050"/>
          </a:xfrm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Gemeinsamkeiten</a:t>
            </a:r>
            <a:br>
              <a:rPr lang="de-DE" sz="2400" b="1" dirty="0" smtClean="0"/>
            </a:br>
            <a:r>
              <a:rPr lang="de-DE" sz="2400" b="1" dirty="0" smtClean="0"/>
              <a:t> der Wurfdisziplinen</a:t>
            </a:r>
            <a:endParaRPr lang="de-AT" sz="2400" b="1" dirty="0" smtClean="0"/>
          </a:p>
        </p:txBody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AT" sz="2000" dirty="0" smtClean="0"/>
              <a:t>	Bei den Wurfdisziplinen geht es um die Optimierung folgender Kernbewegungen: </a:t>
            </a:r>
          </a:p>
          <a:p>
            <a:endParaRPr lang="de-AT" sz="2000" dirty="0" smtClean="0"/>
          </a:p>
          <a:p>
            <a:pPr lvl="1"/>
            <a:r>
              <a:rPr lang="de-AT" sz="2000" dirty="0" smtClean="0"/>
              <a:t>	Beschleunigungsweg </a:t>
            </a:r>
            <a:endParaRPr lang="de-AT" sz="2000" dirty="0" smtClean="0"/>
          </a:p>
          <a:p>
            <a:pPr lvl="2"/>
            <a:r>
              <a:rPr lang="de-AT" sz="1400" dirty="0" smtClean="0">
                <a:solidFill>
                  <a:srgbClr val="FF0000"/>
                </a:solidFill>
              </a:rPr>
              <a:t>m</a:t>
            </a:r>
            <a:r>
              <a:rPr lang="de-AT" sz="1400" dirty="0" smtClean="0">
                <a:solidFill>
                  <a:srgbClr val="FF0000"/>
                </a:solidFill>
              </a:rPr>
              <a:t>öglichst lang und nicht unterbrochen</a:t>
            </a:r>
            <a:endParaRPr lang="de-AT" sz="1400" dirty="0" smtClean="0">
              <a:solidFill>
                <a:srgbClr val="FF0000"/>
              </a:solidFill>
            </a:endParaRPr>
          </a:p>
          <a:p>
            <a:pPr lvl="1"/>
            <a:r>
              <a:rPr lang="de-AT" sz="2000" dirty="0" smtClean="0"/>
              <a:t>	</a:t>
            </a:r>
            <a:r>
              <a:rPr lang="de-AT" sz="2000" dirty="0" smtClean="0"/>
              <a:t>Stemmen/blocken</a:t>
            </a:r>
          </a:p>
          <a:p>
            <a:pPr lvl="2"/>
            <a:r>
              <a:rPr lang="de-AT" sz="1400" dirty="0" err="1" smtClean="0">
                <a:solidFill>
                  <a:srgbClr val="FF0000"/>
                </a:solidFill>
              </a:rPr>
              <a:t>r</a:t>
            </a:r>
            <a:r>
              <a:rPr lang="de-AT" sz="1400" dirty="0" err="1" smtClean="0">
                <a:solidFill>
                  <a:srgbClr val="FF0000"/>
                </a:solidFill>
              </a:rPr>
              <a:t>e</a:t>
            </a:r>
            <a:r>
              <a:rPr lang="de-AT" sz="1400" dirty="0" smtClean="0">
                <a:solidFill>
                  <a:srgbClr val="FF0000"/>
                </a:solidFill>
              </a:rPr>
              <a:t> Bein arbeitet gegen das gestreckte </a:t>
            </a:r>
            <a:r>
              <a:rPr lang="de-AT" sz="1400" dirty="0" err="1" smtClean="0">
                <a:solidFill>
                  <a:srgbClr val="FF0000"/>
                </a:solidFill>
              </a:rPr>
              <a:t>li</a:t>
            </a:r>
            <a:r>
              <a:rPr lang="de-AT" sz="1400" dirty="0" smtClean="0">
                <a:solidFill>
                  <a:srgbClr val="FF0000"/>
                </a:solidFill>
              </a:rPr>
              <a:t> Bein</a:t>
            </a:r>
            <a:endParaRPr lang="de-AT" sz="1400" dirty="0" smtClean="0">
              <a:solidFill>
                <a:srgbClr val="FF0000"/>
              </a:solidFill>
            </a:endParaRPr>
          </a:p>
          <a:p>
            <a:pPr lvl="1"/>
            <a:r>
              <a:rPr lang="de-AT" sz="2000" dirty="0" smtClean="0"/>
              <a:t>	Körperspannung/-</a:t>
            </a:r>
            <a:r>
              <a:rPr lang="de-AT" sz="2000" dirty="0" err="1" smtClean="0"/>
              <a:t>streckung</a:t>
            </a:r>
            <a:endParaRPr lang="de-AT" sz="2000" dirty="0" smtClean="0"/>
          </a:p>
          <a:p>
            <a:pPr lvl="2"/>
            <a:r>
              <a:rPr lang="de-AT" sz="1400" dirty="0" smtClean="0">
                <a:solidFill>
                  <a:srgbClr val="FF0000"/>
                </a:solidFill>
              </a:rPr>
              <a:t>Nabel zeigt in Wurfrichtung</a:t>
            </a:r>
          </a:p>
          <a:p>
            <a:pPr lvl="2"/>
            <a:r>
              <a:rPr lang="de-AT" sz="1400" dirty="0" smtClean="0">
                <a:solidFill>
                  <a:srgbClr val="FF0000"/>
                </a:solidFill>
              </a:rPr>
              <a:t>k</a:t>
            </a:r>
            <a:r>
              <a:rPr lang="de-AT" sz="1400" dirty="0" smtClean="0">
                <a:solidFill>
                  <a:srgbClr val="FF0000"/>
                </a:solidFill>
              </a:rPr>
              <a:t>ein Kippen des Oberkörpers nach vorne oder seitwärts</a:t>
            </a:r>
          </a:p>
          <a:p>
            <a:pPr lvl="2"/>
            <a:r>
              <a:rPr lang="de-AT" sz="1400" dirty="0" err="1" smtClean="0">
                <a:solidFill>
                  <a:srgbClr val="FF0000"/>
                </a:solidFill>
              </a:rPr>
              <a:t>r</a:t>
            </a:r>
            <a:r>
              <a:rPr lang="de-AT" sz="1400" dirty="0" err="1" smtClean="0">
                <a:solidFill>
                  <a:srgbClr val="FF0000"/>
                </a:solidFill>
              </a:rPr>
              <a:t>e</a:t>
            </a:r>
            <a:r>
              <a:rPr lang="de-AT" sz="1400" dirty="0" smtClean="0">
                <a:solidFill>
                  <a:srgbClr val="FF0000"/>
                </a:solidFill>
              </a:rPr>
              <a:t> Bein bleibt druckvoll am Boden</a:t>
            </a:r>
            <a:endParaRPr lang="de-AT" sz="1400" dirty="0" smtClean="0">
              <a:solidFill>
                <a:srgbClr val="FF0000"/>
              </a:solidFill>
            </a:endParaRPr>
          </a:p>
          <a:p>
            <a:pPr lvl="1"/>
            <a:r>
              <a:rPr lang="de-AT" sz="2000" dirty="0" smtClean="0"/>
              <a:t>	Rhythmus von Anlauf und Abwurf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6E9C4-C611-44B4-8CCE-737D42EEA4C0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11571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z="2400" b="1" dirty="0" smtClean="0">
                <a:cs typeface="Arial" charset="0"/>
              </a:rPr>
              <a:t>Gemeinsamkeiten</a:t>
            </a:r>
            <a:br>
              <a:rPr lang="de-DE" sz="2400" b="1" dirty="0" smtClean="0">
                <a:cs typeface="Arial" charset="0"/>
              </a:rPr>
            </a:br>
            <a:r>
              <a:rPr lang="de-DE" sz="2400" b="1" dirty="0" smtClean="0">
                <a:cs typeface="Arial" charset="0"/>
              </a:rPr>
              <a:t> der Wurfdisziplinen</a:t>
            </a:r>
          </a:p>
        </p:txBody>
      </p:sp>
      <p:sp>
        <p:nvSpPr>
          <p:cNvPr id="11571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buFont typeface="Arial" charset="0"/>
              <a:buNone/>
            </a:pPr>
            <a:r>
              <a:rPr lang="de-DE" sz="2000" dirty="0" smtClean="0"/>
              <a:t>Würfe sind Ganzkörperbewegungen</a:t>
            </a:r>
          </a:p>
          <a:p>
            <a:pPr>
              <a:buFont typeface="Arial" charset="0"/>
              <a:buNone/>
            </a:pPr>
            <a:endParaRPr lang="de-DE" sz="2000" dirty="0" smtClean="0"/>
          </a:p>
          <a:p>
            <a:pPr>
              <a:buFont typeface="Arial" charset="0"/>
              <a:buNone/>
            </a:pPr>
            <a:r>
              <a:rPr lang="de-DE" sz="2000" dirty="0" smtClean="0"/>
              <a:t>Bewegungsübertragung über die Gliederkette</a:t>
            </a:r>
          </a:p>
          <a:p>
            <a:pPr>
              <a:buFont typeface="Arial" charset="0"/>
              <a:buNone/>
            </a:pPr>
            <a:endParaRPr lang="de-DE" dirty="0" smtClean="0"/>
          </a:p>
          <a:p>
            <a:pPr>
              <a:buFont typeface="Arial" charset="0"/>
              <a:buNone/>
            </a:pPr>
            <a:r>
              <a:rPr lang="de-DE" sz="2400" dirty="0" smtClean="0"/>
              <a:t>BEINE – HÜFTE – RUMPF – SCHULTER – ARM - HAND</a:t>
            </a:r>
          </a:p>
          <a:p>
            <a:pPr>
              <a:buFont typeface="Arial" charset="0"/>
              <a:buNone/>
            </a:pPr>
            <a:endParaRPr lang="de-DE" sz="2400" dirty="0" smtClean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D0FFF-BF90-432B-A8CA-3D62AC90BF7E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138243" name="Titel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de-DE" sz="2400" b="1" dirty="0" smtClean="0">
                <a:cs typeface="Arial" charset="0"/>
              </a:rPr>
              <a:t>Gemeinsamkeiten</a:t>
            </a:r>
            <a:br>
              <a:rPr lang="de-DE" sz="2400" b="1" dirty="0" smtClean="0">
                <a:cs typeface="Arial" charset="0"/>
              </a:rPr>
            </a:br>
            <a:r>
              <a:rPr lang="de-DE" sz="2400" b="1" dirty="0" smtClean="0">
                <a:cs typeface="Arial" charset="0"/>
              </a:rPr>
              <a:t> der Wurfdisziplinen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de-DE" b="1" dirty="0" smtClean="0"/>
          </a:p>
          <a:p>
            <a:pPr eaLnBrk="1" hangingPunct="1">
              <a:buFont typeface="Arial" charset="0"/>
              <a:buNone/>
            </a:pPr>
            <a:endParaRPr lang="de-DE" b="1" dirty="0" smtClean="0"/>
          </a:p>
          <a:p>
            <a:pPr eaLnBrk="1" hangingPunct="1">
              <a:buFont typeface="Arial" charset="0"/>
              <a:buNone/>
            </a:pPr>
            <a:r>
              <a:rPr lang="de-DE" sz="2000" b="1" dirty="0" smtClean="0"/>
              <a:t>Logik des Lernprogramms:</a:t>
            </a:r>
          </a:p>
          <a:p>
            <a:pPr eaLnBrk="1" hangingPunct="1">
              <a:buFont typeface="Arial" charset="0"/>
              <a:buNone/>
            </a:pPr>
            <a:endParaRPr lang="de-DE" sz="2000" b="1" dirty="0" smtClean="0"/>
          </a:p>
          <a:p>
            <a:pPr eaLnBrk="1" hangingPunct="1">
              <a:buFont typeface="Calibri" pitchFamily="34" charset="0"/>
              <a:buAutoNum type="alphaLcPeriod"/>
            </a:pPr>
            <a:r>
              <a:rPr lang="de-DE" sz="2000" dirty="0" smtClean="0"/>
              <a:t>Gewöhnung an das Gerät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de-DE" sz="2000" dirty="0" smtClean="0"/>
              <a:t>Erlernen des Abwurfs 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de-DE" sz="2000" dirty="0" smtClean="0"/>
              <a:t>Verbessern des Abwurfs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de-DE" sz="2000" dirty="0" smtClean="0"/>
              <a:t>Erlernen der ersten Beschleunigungsphase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de-DE" sz="2000" dirty="0" smtClean="0"/>
              <a:t>Verbinden zur Gesamtbewegung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de-DE" sz="2000" dirty="0" smtClean="0"/>
              <a:t>Verbessern der Gesamtbewegung</a:t>
            </a:r>
          </a:p>
        </p:txBody>
      </p:sp>
      <p:sp>
        <p:nvSpPr>
          <p:cNvPr id="138246" name="Datumsplatzhalter 4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A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BC8A9F8-B958-4536-934A-6829D510CB84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8AD9B-CD5A-4EC1-9E9D-A03832DF8C75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26214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z="2400" b="1" dirty="0" smtClean="0"/>
              <a:t>Grundlagentechnik</a:t>
            </a:r>
          </a:p>
        </p:txBody>
      </p:sp>
      <p:sp>
        <p:nvSpPr>
          <p:cNvPr id="26214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de-AT" sz="2000" b="1" dirty="0" smtClean="0"/>
          </a:p>
          <a:p>
            <a:pPr eaLnBrk="1" hangingPunct="1">
              <a:buFont typeface="Arial" charset="0"/>
              <a:buNone/>
            </a:pPr>
            <a:r>
              <a:rPr lang="de-AT" sz="2000" b="1" dirty="0" smtClean="0"/>
              <a:t>Methodischer Aufbau Schlagwurftechnik:</a:t>
            </a:r>
          </a:p>
          <a:p>
            <a:pPr eaLnBrk="1" hangingPunct="1">
              <a:buFont typeface="Arial" charset="0"/>
              <a:buNone/>
            </a:pPr>
            <a:endParaRPr lang="de-AT" sz="2000" dirty="0" smtClean="0"/>
          </a:p>
          <a:p>
            <a:pPr lvl="1"/>
            <a:r>
              <a:rPr lang="de-AT" sz="2000" dirty="0" smtClean="0"/>
              <a:t>Gewöhnung an das Gerät</a:t>
            </a:r>
          </a:p>
          <a:p>
            <a:pPr lvl="1"/>
            <a:r>
              <a:rPr lang="de-AT" sz="2000" dirty="0" smtClean="0"/>
              <a:t>Standwurf	</a:t>
            </a:r>
            <a:r>
              <a:rPr lang="de-DE" sz="2000" dirty="0" smtClean="0">
                <a:latin typeface="Arial" charset="0"/>
                <a:cs typeface="Arial" charset="0"/>
                <a:sym typeface="Wingdings" pitchFamily="2" charset="2"/>
              </a:rPr>
              <a:t></a:t>
            </a:r>
            <a:endParaRPr lang="de-AT" sz="2000" dirty="0" smtClean="0"/>
          </a:p>
          <a:p>
            <a:pPr lvl="1"/>
            <a:r>
              <a:rPr lang="de-AT" sz="2000" dirty="0" smtClean="0"/>
              <a:t>Stemmwurf	</a:t>
            </a:r>
            <a:r>
              <a:rPr lang="de-DE" sz="2000" dirty="0" smtClean="0">
                <a:latin typeface="Arial" charset="0"/>
                <a:cs typeface="Arial" charset="0"/>
                <a:sym typeface="Wingdings" pitchFamily="2" charset="2"/>
              </a:rPr>
              <a:t></a:t>
            </a:r>
            <a:endParaRPr lang="de-AT" sz="2000" dirty="0" smtClean="0"/>
          </a:p>
          <a:p>
            <a:pPr lvl="1"/>
            <a:r>
              <a:rPr lang="de-AT" sz="2000" dirty="0" smtClean="0"/>
              <a:t>Wurf </a:t>
            </a:r>
            <a:r>
              <a:rPr lang="de-AT" sz="2000" dirty="0" smtClean="0"/>
              <a:t>Dreier-Rhythmus	</a:t>
            </a:r>
            <a:r>
              <a:rPr lang="de-DE" sz="2000" dirty="0" smtClean="0">
                <a:latin typeface="Arial" charset="0"/>
                <a:cs typeface="Arial" charset="0"/>
                <a:sym typeface="Wingdings" pitchFamily="2" charset="2"/>
              </a:rPr>
              <a:t></a:t>
            </a:r>
            <a:endParaRPr lang="de-AT" sz="2000" dirty="0" smtClean="0"/>
          </a:p>
          <a:p>
            <a:pPr lvl="1"/>
            <a:r>
              <a:rPr lang="de-AT" sz="2000" dirty="0" smtClean="0"/>
              <a:t>Wurf </a:t>
            </a:r>
            <a:r>
              <a:rPr lang="de-AT" sz="2000" dirty="0" smtClean="0"/>
              <a:t>Fünfer-Rhythmus</a:t>
            </a:r>
          </a:p>
          <a:p>
            <a:pPr lvl="1"/>
            <a:endParaRPr lang="de-AT" sz="2000" dirty="0" smtClean="0"/>
          </a:p>
          <a:p>
            <a:pPr lvl="1">
              <a:buNone/>
            </a:pPr>
            <a:r>
              <a:rPr lang="de-DE" sz="2000" dirty="0" smtClean="0">
                <a:latin typeface="Arial" charset="0"/>
                <a:cs typeface="Arial" charset="0"/>
                <a:sym typeface="Wingdings" pitchFamily="2" charset="2"/>
              </a:rPr>
              <a:t> </a:t>
            </a:r>
            <a:r>
              <a:rPr lang="de-DE" sz="14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Übungsreihe frontaler Wurf mit Medizinball bzw. Gerät</a:t>
            </a:r>
            <a:endParaRPr lang="de-DE" sz="1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>
              <a:buNone/>
            </a:pPr>
            <a:endParaRPr lang="de-AT" sz="2000" dirty="0" smtClean="0"/>
          </a:p>
          <a:p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478-1D93-41D7-9CE5-A852D930BCAD}" type="slidenum">
              <a:rPr lang="de-DE"/>
              <a:pPr/>
              <a:t>15</a:t>
            </a:fld>
            <a:endParaRPr lang="de-DE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Lernprogramm </a:t>
            </a:r>
            <a:r>
              <a:rPr lang="de-DE" sz="2400" b="1" dirty="0" err="1"/>
              <a:t>Ballwurf</a:t>
            </a:r>
            <a:endParaRPr lang="de-DE" sz="2400" b="1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 lvl="1">
              <a:lnSpc>
                <a:spcPct val="90000"/>
              </a:lnSpc>
            </a:pPr>
            <a:r>
              <a:rPr lang="de-DE" sz="2000" dirty="0" smtClean="0"/>
              <a:t>Erlernen </a:t>
            </a:r>
            <a:r>
              <a:rPr lang="de-DE" sz="2000" dirty="0"/>
              <a:t>der Wurfauslage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Erlernen des Armeinsatzes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Erlernen des Beineinsatzes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Erlernen des Rumpfeinsatzes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Werfen aus dem Anlauf über die „Kernposition“ Wurfauslage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								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sz="2400" b="1" dirty="0" smtClean="0"/>
              <a:t>Schlagwurftechnik</a:t>
            </a:r>
          </a:p>
        </p:txBody>
      </p:sp>
      <p:pic>
        <p:nvPicPr>
          <p:cNvPr id="26419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1484313"/>
            <a:ext cx="2519362" cy="1385887"/>
          </a:xfrm>
        </p:spPr>
      </p:pic>
      <p:pic>
        <p:nvPicPr>
          <p:cNvPr id="264195" name="Picture 5" descr="schlag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141663"/>
            <a:ext cx="2381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6" name="Picture 7" descr="schlagwu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284538"/>
            <a:ext cx="1714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7" name="Picture 9" descr="wureihani4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2997200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198" name="Picture 11" descr="wurfreihe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4508500"/>
            <a:ext cx="5715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de-DE" sz="1400" dirty="0"/>
          </a:p>
        </p:txBody>
      </p:sp>
      <p:sp>
        <p:nvSpPr>
          <p:cNvPr id="2253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Peter Hiller MAS, Diplomtrainer</a:t>
            </a:r>
          </a:p>
        </p:txBody>
      </p:sp>
      <p:sp>
        <p:nvSpPr>
          <p:cNvPr id="2253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EB115C-D591-442B-8DA5-30C0BE7838DA}" type="slidenum">
              <a:rPr lang="de-DE"/>
              <a:pPr/>
              <a:t>17</a:t>
            </a:fld>
            <a:endParaRPr lang="de-DE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400" b="1" dirty="0" smtClean="0"/>
              <a:t>Lernprogramm </a:t>
            </a:r>
            <a:r>
              <a:rPr lang="de-DE" sz="2400" b="1" dirty="0" err="1" smtClean="0"/>
              <a:t>Ballwurf</a:t>
            </a:r>
            <a:endParaRPr lang="de-DE" sz="2400" b="1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b="1" dirty="0" smtClean="0"/>
              <a:t>Hauptpunkte des Erlernens: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dirty="0" smtClean="0"/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kurzer lockerer Anlauf</a:t>
            </a:r>
          </a:p>
          <a:p>
            <a:pPr eaLnBrk="1" hangingPunct="1">
              <a:lnSpc>
                <a:spcPct val="90000"/>
              </a:lnSpc>
            </a:pPr>
            <a:endParaRPr lang="de-DE" sz="2000" dirty="0" smtClean="0"/>
          </a:p>
          <a:p>
            <a:pPr eaLnBrk="1" hangingPunct="1">
              <a:lnSpc>
                <a:spcPct val="90000"/>
              </a:lnSpc>
            </a:pPr>
            <a:r>
              <a:rPr lang="de-DE" sz="2000" dirty="0" smtClean="0"/>
              <a:t>Abwurfposition – gebeugtes </a:t>
            </a:r>
            <a:r>
              <a:rPr lang="de-DE" sz="2000" dirty="0" err="1" smtClean="0"/>
              <a:t>re</a:t>
            </a:r>
            <a:r>
              <a:rPr lang="de-DE" sz="2000" dirty="0" smtClean="0"/>
              <a:t>. Bein, gestrecktes </a:t>
            </a:r>
            <a:r>
              <a:rPr lang="de-DE" sz="2000" dirty="0" err="1" smtClean="0"/>
              <a:t>li</a:t>
            </a:r>
            <a:r>
              <a:rPr lang="de-DE" sz="2000" dirty="0" smtClean="0"/>
              <a:t>. Bein, gestreckter </a:t>
            </a:r>
            <a:r>
              <a:rPr lang="de-DE" sz="2000" dirty="0" err="1" smtClean="0"/>
              <a:t>Wurfarm</a:t>
            </a:r>
            <a:endParaRPr lang="de-DE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de-DE" sz="2000" dirty="0" smtClean="0"/>
              <a:t>	Abwurf – aktive Beinstreckung, aktiver Rumpfeinsatz, schlagender Einsatz des </a:t>
            </a:r>
            <a:r>
              <a:rPr lang="de-DE" sz="2000" dirty="0" err="1" smtClean="0"/>
              <a:t>Wurfarms</a:t>
            </a:r>
            <a:r>
              <a:rPr lang="de-DE" sz="2000" dirty="0" smtClean="0"/>
              <a:t> = der Ellbogen des gebeugten Arms wird eng am Kopf vorbeigezogen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								</a:t>
            </a:r>
            <a:endParaRPr lang="de-DE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98395-0B4D-4AEE-BCD1-5E02E6349527}" type="slidenum">
              <a:rPr lang="de-DE"/>
              <a:pPr>
                <a:defRPr/>
              </a:pPr>
              <a:t>18</a:t>
            </a:fld>
            <a:endParaRPr lang="de-DE"/>
          </a:p>
        </p:txBody>
      </p:sp>
      <p:sp>
        <p:nvSpPr>
          <p:cNvPr id="26726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z="2400" b="1" dirty="0" smtClean="0"/>
              <a:t>Grundlagentechnik</a:t>
            </a:r>
          </a:p>
        </p:txBody>
      </p:sp>
      <p:sp>
        <p:nvSpPr>
          <p:cNvPr id="267268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de-AT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de-AT" sz="2000" dirty="0" smtClean="0"/>
              <a:t>Methodischer Aufbau frontaler Stoß: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de-AT" sz="2000" dirty="0" smtClean="0"/>
          </a:p>
          <a:p>
            <a:pPr lvl="1">
              <a:lnSpc>
                <a:spcPct val="90000"/>
              </a:lnSpc>
            </a:pPr>
            <a:r>
              <a:rPr lang="de-AT" sz="2000" dirty="0" smtClean="0"/>
              <a:t>Gewöhnung an das Gerät</a:t>
            </a:r>
          </a:p>
          <a:p>
            <a:pPr lvl="1">
              <a:lnSpc>
                <a:spcPct val="90000"/>
              </a:lnSpc>
            </a:pPr>
            <a:r>
              <a:rPr lang="de-AT" sz="2000" dirty="0" smtClean="0"/>
              <a:t>Frontalstoß	</a:t>
            </a:r>
            <a:r>
              <a:rPr lang="de-DE" sz="2000" dirty="0" smtClean="0">
                <a:latin typeface="Arial" charset="0"/>
                <a:cs typeface="Arial" charset="0"/>
                <a:sym typeface="Wingdings" pitchFamily="2" charset="2"/>
              </a:rPr>
              <a:t></a:t>
            </a:r>
            <a:endParaRPr lang="de-AT" sz="2000" dirty="0" smtClean="0"/>
          </a:p>
          <a:p>
            <a:pPr lvl="1">
              <a:lnSpc>
                <a:spcPct val="90000"/>
              </a:lnSpc>
            </a:pPr>
            <a:r>
              <a:rPr lang="de-AT" sz="2000" dirty="0" smtClean="0"/>
              <a:t>Frontalstoß mit </a:t>
            </a:r>
            <a:r>
              <a:rPr lang="de-AT" sz="2000" dirty="0" smtClean="0"/>
              <a:t>Angehen	</a:t>
            </a:r>
            <a:r>
              <a:rPr lang="de-DE" sz="2000" dirty="0" smtClean="0">
                <a:latin typeface="Arial" charset="0"/>
                <a:cs typeface="Arial" charset="0"/>
                <a:sym typeface="Wingdings" pitchFamily="2" charset="2"/>
              </a:rPr>
              <a:t></a:t>
            </a:r>
            <a:endParaRPr lang="de-AT" sz="2000" dirty="0" smtClean="0"/>
          </a:p>
          <a:p>
            <a:pPr lvl="1">
              <a:lnSpc>
                <a:spcPct val="90000"/>
              </a:lnSpc>
            </a:pPr>
            <a:r>
              <a:rPr lang="de-AT" sz="2000" dirty="0" smtClean="0"/>
              <a:t>Stoß aus Stoßauslage</a:t>
            </a:r>
          </a:p>
          <a:p>
            <a:pPr lvl="1">
              <a:lnSpc>
                <a:spcPct val="90000"/>
              </a:lnSpc>
            </a:pPr>
            <a:r>
              <a:rPr lang="de-AT" sz="2000" dirty="0" smtClean="0"/>
              <a:t>Stoß aus Stoßauslage mit Angehschritt</a:t>
            </a:r>
          </a:p>
          <a:p>
            <a:pPr lvl="1">
              <a:lnSpc>
                <a:spcPct val="90000"/>
              </a:lnSpc>
            </a:pPr>
            <a:r>
              <a:rPr lang="de-AT" sz="2000" dirty="0" smtClean="0"/>
              <a:t>Technik Nachstellschritt</a:t>
            </a:r>
            <a:endParaRPr lang="de-AT" sz="2000" dirty="0" smtClean="0"/>
          </a:p>
          <a:p>
            <a:pPr lvl="1">
              <a:lnSpc>
                <a:spcPct val="90000"/>
              </a:lnSpc>
            </a:pPr>
            <a:r>
              <a:rPr lang="de-AT" sz="2000" dirty="0" smtClean="0"/>
              <a:t>(</a:t>
            </a:r>
            <a:r>
              <a:rPr lang="de-AT" sz="2000" dirty="0" err="1" smtClean="0"/>
              <a:t>Angleittechnik</a:t>
            </a:r>
            <a:r>
              <a:rPr lang="de-AT" sz="2000" dirty="0" smtClean="0"/>
              <a:t>) </a:t>
            </a:r>
          </a:p>
          <a:p>
            <a:pPr lvl="1">
              <a:lnSpc>
                <a:spcPct val="90000"/>
              </a:lnSpc>
            </a:pPr>
            <a:endParaRPr lang="de-AT" sz="2000" dirty="0" smtClean="0"/>
          </a:p>
          <a:p>
            <a:pPr lvl="1">
              <a:lnSpc>
                <a:spcPct val="90000"/>
              </a:lnSpc>
              <a:buNone/>
            </a:pPr>
            <a:r>
              <a:rPr lang="de-DE" sz="2000" dirty="0" smtClean="0">
                <a:latin typeface="Arial" charset="0"/>
                <a:cs typeface="Arial" charset="0"/>
                <a:sym typeface="Wingdings" pitchFamily="2" charset="2"/>
              </a:rPr>
              <a:t> </a:t>
            </a:r>
            <a:r>
              <a:rPr lang="de-DE" sz="14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Übungsreihe frontaler Stoß mit Medizinball und Gerät</a:t>
            </a:r>
            <a:endParaRPr lang="de-DE" sz="1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None/>
            </a:pPr>
            <a:endParaRPr lang="de-DE" sz="2000" dirty="0" smtClean="0"/>
          </a:p>
          <a:p>
            <a:pPr>
              <a:lnSpc>
                <a:spcPct val="90000"/>
              </a:lnSpc>
            </a:pPr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E5D9-F1D4-42DC-93B7-8F8DEA020AEA}" type="slidenum">
              <a:rPr lang="de-DE"/>
              <a:pPr/>
              <a:t>19</a:t>
            </a:fld>
            <a:endParaRPr lang="de-DE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>
            <a:normAutofit/>
          </a:bodyPr>
          <a:lstStyle/>
          <a:p>
            <a:r>
              <a:rPr lang="de-DE" sz="2400" b="1" dirty="0"/>
              <a:t>Lernprogramm Kugelstoß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sz="2800" dirty="0"/>
          </a:p>
          <a:p>
            <a:pPr lvl="1">
              <a:lnSpc>
                <a:spcPct val="90000"/>
              </a:lnSpc>
            </a:pPr>
            <a:r>
              <a:rPr lang="de-DE" sz="2000" dirty="0"/>
              <a:t>Gerätegewöhnung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Erlernen der Kugelhaltung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Ausbildung des Standstoßes: Ausgangsposition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Verbessern des Standstoßes: Beinstreckung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Verbessern des Standstoßes: Rumpfeinsatz</a:t>
            </a:r>
          </a:p>
          <a:p>
            <a:pPr lvl="1">
              <a:lnSpc>
                <a:spcPct val="90000"/>
              </a:lnSpc>
            </a:pPr>
            <a:r>
              <a:rPr lang="de-DE" sz="2000" dirty="0"/>
              <a:t>Erlernen </a:t>
            </a:r>
            <a:r>
              <a:rPr lang="de-DE" sz="2000" dirty="0" smtClean="0"/>
              <a:t>der Technik Nachstellschritt /(des </a:t>
            </a:r>
            <a:r>
              <a:rPr lang="de-DE" sz="2000" dirty="0" err="1" smtClean="0"/>
              <a:t>Angleitens</a:t>
            </a:r>
            <a:r>
              <a:rPr lang="de-DE" sz="2000" dirty="0" smtClean="0"/>
              <a:t>)</a:t>
            </a:r>
            <a:endParaRPr lang="de-DE" sz="2000" dirty="0"/>
          </a:p>
          <a:p>
            <a:pPr lvl="1">
              <a:lnSpc>
                <a:spcPct val="90000"/>
              </a:lnSpc>
            </a:pPr>
            <a:r>
              <a:rPr lang="de-DE" sz="2000" dirty="0" smtClean="0"/>
              <a:t>(Kugelstoß </a:t>
            </a:r>
            <a:r>
              <a:rPr lang="de-DE" sz="2000" dirty="0"/>
              <a:t>mit </a:t>
            </a:r>
            <a:r>
              <a:rPr lang="de-DE" sz="2000" dirty="0" err="1" smtClean="0"/>
              <a:t>Angleiten</a:t>
            </a:r>
            <a:r>
              <a:rPr lang="de-DE" sz="2000" dirty="0" smtClean="0"/>
              <a:t>)</a:t>
            </a:r>
            <a:endParaRPr lang="de-DE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								</a:t>
            </a:r>
          </a:p>
          <a:p>
            <a:pPr>
              <a:lnSpc>
                <a:spcPct val="90000"/>
              </a:lnSpc>
            </a:pPr>
            <a:endParaRPr lang="de-DE" sz="280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36230-C482-4D45-B97D-6FD422683C7B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1945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>
                <a:cs typeface="Arial" charset="0"/>
              </a:rPr>
              <a:t>Österreichische</a:t>
            </a:r>
            <a:br>
              <a:rPr lang="de-DE" sz="2400" b="1" dirty="0" smtClean="0">
                <a:cs typeface="Arial" charset="0"/>
              </a:rPr>
            </a:br>
            <a:r>
              <a:rPr lang="de-DE" sz="2400" b="1" dirty="0" err="1" smtClean="0">
                <a:cs typeface="Arial" charset="0"/>
              </a:rPr>
              <a:t>Instruktorenausbildung</a:t>
            </a:r>
            <a:endParaRPr lang="de-DE" sz="2400" b="1" dirty="0" smtClean="0">
              <a:cs typeface="Arial" charset="0"/>
            </a:endParaRPr>
          </a:p>
        </p:txBody>
      </p:sp>
      <p:sp>
        <p:nvSpPr>
          <p:cNvPr id="19460" name="Rectangle 6"/>
          <p:cNvSpPr>
            <a:spLocks noGrp="1"/>
          </p:cNvSpPr>
          <p:nvPr>
            <p:ph type="body" sz="half" idx="2"/>
          </p:nvPr>
        </p:nvSpPr>
        <p:spPr>
          <a:xfrm>
            <a:off x="4572000" y="1557338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b="1" dirty="0" smtClean="0"/>
              <a:t>Peter Hiller MAS</a:t>
            </a:r>
            <a:endParaRPr lang="de-DE" sz="16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dirty="0" smtClean="0"/>
              <a:t>Diplomtrainer Leichtathletik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dirty="0" smtClean="0"/>
              <a:t>5310 </a:t>
            </a:r>
            <a:r>
              <a:rPr lang="de-DE" sz="1600" dirty="0" err="1" smtClean="0"/>
              <a:t>Mondsee</a:t>
            </a:r>
            <a:endParaRPr lang="de-DE" sz="16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dirty="0" smtClean="0"/>
              <a:t>0680/247 285 3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dirty="0" smtClean="0">
                <a:hlinkClick r:id="rId3"/>
              </a:rPr>
              <a:t>peterhiller@hotmail.com</a:t>
            </a:r>
            <a:r>
              <a:rPr lang="de-DE" sz="1600" dirty="0" smtClean="0"/>
              <a:t>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16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16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16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dirty="0" smtClean="0"/>
              <a:t>Lehrbeauftragter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dirty="0" err="1" smtClean="0"/>
              <a:t>Instruktor</a:t>
            </a:r>
            <a:r>
              <a:rPr lang="de-DE" sz="1600" dirty="0" smtClean="0"/>
              <a:t>/Trainer LA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dirty="0" smtClean="0"/>
              <a:t>BSPA Linz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dirty="0" smtClean="0"/>
              <a:t>BSPA Wien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dirty="0" smtClean="0"/>
              <a:t>BSPA Graz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16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dirty="0" smtClean="0"/>
              <a:t>OÖLV – Ausbildung Übungsleiter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de-DE" sz="16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de-DE" sz="1600" dirty="0" smtClean="0"/>
              <a:t>PH OÖ – Lehrbeauftragter Fortbildung LA</a:t>
            </a:r>
          </a:p>
        </p:txBody>
      </p:sp>
      <p:pic>
        <p:nvPicPr>
          <p:cNvPr id="19461" name="Picture 7" descr="081_close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2200275"/>
            <a:ext cx="3887788" cy="3176588"/>
          </a:xfrm>
        </p:spPr>
      </p:pic>
      <p:pic>
        <p:nvPicPr>
          <p:cNvPr id="19462" name="Picture 7" descr="x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261937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Linked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3141663"/>
            <a:ext cx="1019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/>
              <a:t>Technik Nachstellschritt</a:t>
            </a:r>
            <a:endParaRPr lang="de-DE" sz="24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6840760" cy="20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Beschreibung Technik Nachstellschritt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In der </a:t>
            </a:r>
            <a:r>
              <a:rPr lang="de-DE" sz="2000" dirty="0" smtClean="0"/>
              <a:t>Ausgangsposition </a:t>
            </a:r>
            <a:r>
              <a:rPr lang="de-DE" sz="2000" dirty="0" smtClean="0"/>
              <a:t>wird die leichte Verwringung zwischen Hüft- und Schulterachse bereits beachtet. </a:t>
            </a:r>
            <a:br>
              <a:rPr lang="de-DE" sz="2000" dirty="0" smtClean="0"/>
            </a:br>
            <a:r>
              <a:rPr lang="de-DE" sz="2000" dirty="0" smtClean="0"/>
              <a:t>Diese bleibt bis zum Beginn des Abstoßes möglichst unverändert erhalten (Blick noch nicht in Stoßrichtung) (1).</a:t>
            </a:r>
          </a:p>
          <a:p>
            <a:r>
              <a:rPr lang="de-DE" sz="2000" dirty="0" smtClean="0"/>
              <a:t>Über den Nachstellschritt  - mit Gewichtsverlagerung auf das linke Bein (2),  - </a:t>
            </a:r>
            <a:r>
              <a:rPr lang="de-DE" sz="2000" dirty="0" smtClean="0"/>
              <a:t>dem </a:t>
            </a:r>
            <a:r>
              <a:rPr lang="de-DE" sz="2000" dirty="0" smtClean="0"/>
              <a:t>schnellen Heranführen des rechten Beines (3) </a:t>
            </a:r>
            <a:br>
              <a:rPr lang="de-DE" sz="2000" dirty="0" smtClean="0"/>
            </a:br>
            <a:r>
              <a:rPr lang="de-DE" sz="2000" dirty="0" smtClean="0"/>
              <a:t>und - dem </a:t>
            </a:r>
            <a:r>
              <a:rPr lang="de-DE" sz="2000" dirty="0" smtClean="0"/>
              <a:t>sofortigen Schritt links seitwärts (4) wird die Stoßauslage mit leichter Verwringung und Gewicht auf dem rechten Bein angestrebt.</a:t>
            </a:r>
          </a:p>
          <a:p>
            <a:r>
              <a:rPr lang="de-DE" sz="2000" dirty="0" smtClean="0"/>
              <a:t>Der Abstoß wird durch die Dreh- und Streckbewegung der Beine </a:t>
            </a:r>
            <a:r>
              <a:rPr lang="de-DE" sz="2000" dirty="0" smtClean="0"/>
              <a:t>– beginnend am Ballen - und </a:t>
            </a:r>
            <a:r>
              <a:rPr lang="de-DE" sz="2000" dirty="0" smtClean="0"/>
              <a:t>des Körpers eingeleitet (5). </a:t>
            </a:r>
            <a:br>
              <a:rPr lang="de-DE" sz="2000" dirty="0" smtClean="0"/>
            </a:br>
            <a:r>
              <a:rPr lang="de-DE" sz="2000" dirty="0" smtClean="0"/>
              <a:t>In der Endphase stemmt das linke Bein und der Körper sollte möglichst gestreckt sein (6). </a:t>
            </a:r>
            <a:br>
              <a:rPr lang="de-DE" sz="2000" dirty="0" smtClean="0"/>
            </a:br>
            <a:r>
              <a:rPr lang="de-DE" sz="2000" dirty="0" smtClean="0"/>
              <a:t>Der Schwung kann durch einen Umsprung abgefangen werden. 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AT" sz="2400" b="1" dirty="0" err="1" smtClean="0"/>
              <a:t>Angleittechnik</a:t>
            </a:r>
            <a:r>
              <a:rPr lang="de-AT" sz="2400" b="1" dirty="0" smtClean="0"/>
              <a:t>/Drehtechnik</a:t>
            </a:r>
            <a:endParaRPr lang="de-AT" sz="2400" b="1" dirty="0" smtClean="0"/>
          </a:p>
        </p:txBody>
      </p:sp>
      <p:sp>
        <p:nvSpPr>
          <p:cNvPr id="269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pic>
        <p:nvPicPr>
          <p:cNvPr id="269315" name="Picture 5" descr="kugelaniv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89138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6" name="Picture 7" descr="drehani5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133600"/>
            <a:ext cx="12668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7" name="Picture 9" descr="kugel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149080"/>
            <a:ext cx="6552728" cy="155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Technik Nachstellschritt </a:t>
            </a:r>
            <a:r>
              <a:rPr lang="de-DE" dirty="0" err="1" smtClean="0"/>
              <a:t>vs</a:t>
            </a:r>
            <a:r>
              <a:rPr lang="de-DE" dirty="0" smtClean="0"/>
              <a:t> Angleittechnik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000" dirty="0" smtClean="0"/>
              <a:t>	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	Als </a:t>
            </a:r>
            <a:r>
              <a:rPr lang="de-DE" sz="2000" dirty="0" smtClean="0"/>
              <a:t>schülergerechte Technik für ein Stoßen aus der Bewegung ist insbesondere der Nachstellschritt geeignet. </a:t>
            </a:r>
            <a:br>
              <a:rPr lang="de-DE" sz="2000" dirty="0" smtClean="0"/>
            </a:br>
            <a:r>
              <a:rPr lang="de-DE" sz="2000" dirty="0" smtClean="0"/>
              <a:t>(Als Alternative kann auch das Angehen mit 2 Schritten probiert werden ; rechts - links - Stoß). 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Die Angleittechnik und Drehstoßtechnik</a:t>
            </a:r>
            <a:r>
              <a:rPr lang="de-DE" sz="2000" dirty="0" smtClean="0"/>
              <a:t> erfordern hohe koordinative Voraussetzungen. </a:t>
            </a:r>
            <a:br>
              <a:rPr lang="de-DE" sz="2000" dirty="0" smtClean="0"/>
            </a:br>
            <a:r>
              <a:rPr lang="de-DE" sz="2000" dirty="0" smtClean="0"/>
              <a:t>Leistungsstarke bzw. </a:t>
            </a:r>
            <a:r>
              <a:rPr lang="de-DE" sz="2000" dirty="0" smtClean="0"/>
              <a:t>bewegungserfahrene Schüler können </a:t>
            </a:r>
            <a:r>
              <a:rPr lang="de-DE" sz="2000" dirty="0" smtClean="0"/>
              <a:t>die Angleittechnik (Rückenstoßtechnik) aber </a:t>
            </a:r>
            <a:r>
              <a:rPr lang="de-DE" sz="2000" dirty="0" smtClean="0"/>
              <a:t>erproben.</a:t>
            </a:r>
            <a:r>
              <a:rPr lang="de-DE" sz="2000" dirty="0" smtClean="0"/>
              <a:t> </a:t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AEE09-CAE5-4C06-B5BD-4807B3A00114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/>
              <a:t>April 2019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2DF47-1941-4B54-AF68-7B44033E7E46}" type="slidenum">
              <a:rPr lang="de-DE"/>
              <a:pPr>
                <a:defRPr/>
              </a:pPr>
              <a:t>24</a:t>
            </a:fld>
            <a:endParaRPr lang="de-DE"/>
          </a:p>
        </p:txBody>
      </p:sp>
      <p:sp>
        <p:nvSpPr>
          <p:cNvPr id="281603" name="Titel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de-DE" sz="2400" smtClean="0"/>
              <a:t>Literatur</a:t>
            </a:r>
            <a:br>
              <a:rPr lang="de-DE" sz="2400" smtClean="0"/>
            </a:br>
            <a:r>
              <a:rPr lang="de-DE" sz="2400" smtClean="0"/>
              <a:t>Empfehlungen</a:t>
            </a:r>
          </a:p>
        </p:txBody>
      </p:sp>
      <p:sp>
        <p:nvSpPr>
          <p:cNvPr id="281604" name="Datumsplatzhalt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Zusammengestellt von Peter Hiller MAS  Diplomtrainer</a:t>
            </a:r>
          </a:p>
        </p:txBody>
      </p:sp>
      <p:sp>
        <p:nvSpPr>
          <p:cNvPr id="6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6095A4-05E6-4BE0-8891-E5AD6EC84CA8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816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16113"/>
            <a:ext cx="18002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916113"/>
            <a:ext cx="20161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196975"/>
            <a:ext cx="27527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645024"/>
            <a:ext cx="26955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3778250"/>
            <a:ext cx="22288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638" y="4005263"/>
            <a:ext cx="2092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1916113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14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9563" y="4186238"/>
            <a:ext cx="12255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dirty="0" smtClean="0"/>
              <a:t>April 2019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348E0-0200-4046-9C44-43C5A1F126D6}" type="slidenum">
              <a:rPr lang="de-DE"/>
              <a:pPr>
                <a:defRPr/>
              </a:pPr>
              <a:t>25</a:t>
            </a:fld>
            <a:endParaRPr lang="de-DE"/>
          </a:p>
        </p:txBody>
      </p:sp>
      <p:sp>
        <p:nvSpPr>
          <p:cNvPr id="283651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 smtClean="0"/>
          </a:p>
          <a:p>
            <a:endParaRPr lang="de-DE" sz="1200" dirty="0" smtClean="0"/>
          </a:p>
          <a:p>
            <a:pPr>
              <a:buFont typeface="Arial" charset="0"/>
              <a:buNone/>
            </a:pPr>
            <a:r>
              <a:rPr lang="de-DE" sz="1200" dirty="0" smtClean="0">
                <a:hlinkClick r:id="rId3"/>
              </a:rPr>
              <a:t>http://www.leichtathletik.tv/v/schlagwurf</a:t>
            </a:r>
            <a:endParaRPr lang="de-DE" sz="1200" dirty="0" smtClean="0"/>
          </a:p>
          <a:p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r>
              <a:rPr lang="de-DE" sz="1200" dirty="0" smtClean="0">
                <a:hlinkClick r:id="rId4"/>
              </a:rPr>
              <a:t>http://www.leichtathletik.tv/v/drehwurf</a:t>
            </a:r>
            <a:r>
              <a:rPr lang="de-DE" sz="1200" dirty="0" smtClean="0"/>
              <a:t>	</a:t>
            </a:r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r>
              <a:rPr lang="de-DE" sz="1200" dirty="0" smtClean="0">
                <a:hlinkClick r:id="rId5"/>
              </a:rPr>
              <a:t>http://www.leichtathletik.tv/v/sto%C3%9Fdreikampf</a:t>
            </a:r>
            <a:r>
              <a:rPr lang="de-DE" sz="1200" dirty="0" smtClean="0"/>
              <a:t>	</a:t>
            </a:r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  <a:p>
            <a:pPr>
              <a:buFont typeface="Arial" charset="0"/>
              <a:buNone/>
            </a:pPr>
            <a:endParaRPr lang="de-DE" sz="1200" dirty="0" smtClean="0"/>
          </a:p>
        </p:txBody>
      </p:sp>
      <p:pic>
        <p:nvPicPr>
          <p:cNvPr id="28365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989138"/>
            <a:ext cx="12239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3213100"/>
            <a:ext cx="1230312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163" y="4437063"/>
            <a:ext cx="1295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5" name="Rectang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z="2400" smtClean="0"/>
              <a:t>Literatur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Pädagogische Hochschule OÖ</a:t>
            </a:r>
            <a:br>
              <a:rPr lang="de-DE" b="1" dirty="0" smtClean="0"/>
            </a:br>
            <a:r>
              <a:rPr lang="de-DE" b="1" dirty="0" smtClean="0"/>
              <a:t>Fortbildung</a:t>
            </a:r>
            <a:br>
              <a:rPr lang="de-DE" b="1" dirty="0" smtClean="0"/>
            </a:b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2019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Zusammengestellt von Peter Hiller MAS  Diplomtrainer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8427A-3F87-45F5-95BF-B68A10869AD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709" y="3068960"/>
            <a:ext cx="4253491" cy="12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Peter Hiller MAS, Diplomtrainer</a:t>
            </a:r>
          </a:p>
        </p:txBody>
      </p:sp>
      <p:sp>
        <p:nvSpPr>
          <p:cNvPr id="337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0989FE-DEB4-4ED5-A7E0-E2B72600C08A}" type="slidenum">
              <a:rPr lang="de-DE"/>
              <a:pPr/>
              <a:t>27</a:t>
            </a:fld>
            <a:endParaRPr lang="de-DE"/>
          </a:p>
        </p:txBody>
      </p:sp>
      <p:pic>
        <p:nvPicPr>
          <p:cNvPr id="33797" name="Picture 314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05125" y="393700"/>
            <a:ext cx="3333750" cy="904875"/>
          </a:xfrm>
          <a:noFill/>
        </p:spPr>
      </p:pic>
      <p:graphicFrame>
        <p:nvGraphicFramePr>
          <p:cNvPr id="131501" name="Group 429"/>
          <p:cNvGraphicFramePr>
            <a:graphicFrameLocks noGrp="1"/>
          </p:cNvGraphicFramePr>
          <p:nvPr>
            <p:ph type="tbl" idx="1"/>
          </p:nvPr>
        </p:nvGraphicFramePr>
        <p:xfrm>
          <a:off x="684213" y="1773238"/>
          <a:ext cx="8002587" cy="3969388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  <a:gridCol w="1335087"/>
                <a:gridCol w="1333500"/>
                <a:gridCol w="1333500"/>
                <a:gridCol w="1333500"/>
              </a:tblGrid>
              <a:tr h="45243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Disziplinen – Geräte – Gewichte – Altersklassen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Schlagball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Vortex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Kugel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Diskus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&gt;U12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U14 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0,75kg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U14 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0,75kg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U16 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0,75kg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U16 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U18 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U18 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F19C2-12EF-4DB3-BB27-F3AC2777E31F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11059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z="2400" b="1" dirty="0" smtClean="0">
                <a:cs typeface="Arial" charset="0"/>
              </a:rPr>
              <a:t>Gemeinsamkeiten</a:t>
            </a:r>
            <a:br>
              <a:rPr lang="de-DE" sz="2400" b="1" dirty="0" smtClean="0">
                <a:cs typeface="Arial" charset="0"/>
              </a:rPr>
            </a:br>
            <a:r>
              <a:rPr lang="de-DE" sz="2400" b="1" dirty="0" smtClean="0">
                <a:cs typeface="Arial" charset="0"/>
              </a:rPr>
              <a:t> der Wurfdisziplinen</a:t>
            </a:r>
          </a:p>
        </p:txBody>
      </p:sp>
      <p:pic>
        <p:nvPicPr>
          <p:cNvPr id="11059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268760"/>
            <a:ext cx="7416800" cy="4972050"/>
          </a:xfrm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2ECAE-BB4C-48DA-89A4-645640126053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5120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z="2400" b="1" dirty="0" smtClean="0"/>
              <a:t>Erlebnisfeld Werfen</a:t>
            </a:r>
          </a:p>
        </p:txBody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endParaRPr lang="de-DE" dirty="0" smtClean="0"/>
          </a:p>
          <a:p>
            <a:pPr algn="ctr">
              <a:buFont typeface="Arial" charset="0"/>
              <a:buNone/>
            </a:pPr>
            <a:r>
              <a:rPr lang="de-DE" sz="2000" dirty="0" smtClean="0"/>
              <a:t>Verstärkt Anreize bieten</a:t>
            </a:r>
          </a:p>
          <a:p>
            <a:pPr algn="ctr">
              <a:buFont typeface="Arial" charset="0"/>
              <a:buNone/>
            </a:pPr>
            <a:endParaRPr lang="de-DE" sz="2000" dirty="0" smtClean="0"/>
          </a:p>
          <a:p>
            <a:pPr algn="ctr">
              <a:buFont typeface="Arial" charset="0"/>
              <a:buNone/>
            </a:pPr>
            <a:r>
              <a:rPr lang="de-DE" sz="2000" dirty="0" smtClean="0"/>
              <a:t>Situationen / Gelegenheiten schaffen</a:t>
            </a:r>
          </a:p>
          <a:p>
            <a:pPr algn="ctr">
              <a:buFont typeface="Arial" charset="0"/>
              <a:buNone/>
            </a:pPr>
            <a:endParaRPr lang="de-DE" sz="2000" dirty="0" smtClean="0"/>
          </a:p>
          <a:p>
            <a:pPr algn="ctr">
              <a:buFont typeface="Arial" charset="0"/>
              <a:buNone/>
            </a:pPr>
            <a:r>
              <a:rPr lang="de-DE" sz="2000" dirty="0" smtClean="0"/>
              <a:t>Wurferfahrung sammeln</a:t>
            </a:r>
          </a:p>
          <a:p>
            <a:pPr algn="ctr">
              <a:buFont typeface="Arial" charset="0"/>
              <a:buNone/>
            </a:pPr>
            <a:endParaRPr lang="de-DE" sz="2000" dirty="0" smtClean="0"/>
          </a:p>
          <a:p>
            <a:pPr algn="ctr">
              <a:buFont typeface="Arial" charset="0"/>
              <a:buNone/>
            </a:pPr>
            <a:r>
              <a:rPr lang="de-DE" sz="2000" dirty="0" smtClean="0"/>
              <a:t>Wurffähigkeiten erproben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45DDB-A123-4F88-B7E7-3B3E4A6A5022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737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z="2400" b="1" dirty="0" smtClean="0"/>
              <a:t>Wurfschule</a:t>
            </a:r>
          </a:p>
        </p:txBody>
      </p:sp>
      <p:sp>
        <p:nvSpPr>
          <p:cNvPr id="7373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sz="2000" dirty="0" smtClean="0"/>
              <a:t>Werfen lernen Kinder nur durch Werfen</a:t>
            </a:r>
          </a:p>
          <a:p>
            <a:endParaRPr lang="de-DE" sz="2000" dirty="0" smtClean="0"/>
          </a:p>
          <a:p>
            <a:r>
              <a:rPr lang="de-DE" sz="2000" dirty="0" smtClean="0"/>
              <a:t>Beidseitige Wurfschulung</a:t>
            </a:r>
          </a:p>
          <a:p>
            <a:endParaRPr lang="de-DE" sz="2000" dirty="0" smtClean="0"/>
          </a:p>
          <a:p>
            <a:r>
              <a:rPr lang="de-DE" sz="2000" dirty="0" smtClean="0"/>
              <a:t>Auch in der Halle kann man Werfen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271A-EFE1-4545-AB04-34F387F0ADD4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6963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de-DE" sz="2400" b="1" dirty="0" smtClean="0"/>
              <a:t>Wurfschule</a:t>
            </a:r>
          </a:p>
        </p:txBody>
      </p:sp>
      <p:sp>
        <p:nvSpPr>
          <p:cNvPr id="6963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de-DE" sz="2000" dirty="0" smtClean="0"/>
              <a:t>Bewegungsaufgabe: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de-DE" sz="2000" dirty="0" smtClean="0"/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 dirty="0" smtClean="0"/>
              <a:t>Sportgerät möglichst weit werfen bzw. stoßen bzw. ein Ziel aus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 dirty="0" smtClean="0"/>
              <a:t>verschiedenen Distanzen genau treffen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0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 dirty="0" smtClean="0"/>
              <a:t>Gliederkette: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de-DE" sz="20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de-DE" sz="2000" dirty="0" smtClean="0"/>
              <a:t>Beine – Hüfte – Rumpf – Schulter – Arm(e) – Hand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2129E-C699-42CF-96C9-9942E6B53A54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6553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z="2400" b="1" dirty="0" smtClean="0"/>
              <a:t>Wurfschule</a:t>
            </a:r>
          </a:p>
        </p:txBody>
      </p:sp>
      <p:sp>
        <p:nvSpPr>
          <p:cNvPr id="6554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000" dirty="0" smtClean="0"/>
              <a:t>Gesamtkörperbewegung</a:t>
            </a:r>
          </a:p>
          <a:p>
            <a:endParaRPr lang="de-DE" sz="2000" dirty="0" smtClean="0"/>
          </a:p>
          <a:p>
            <a:r>
              <a:rPr lang="de-DE" sz="2000" dirty="0" smtClean="0"/>
              <a:t>Bewegungsübertragung von den Beinen   -&gt; Rumpf  -&gt; Schultern  -&gt; Arme und Hände   -&gt; zum Wurfgerät</a:t>
            </a:r>
          </a:p>
          <a:p>
            <a:endParaRPr lang="de-DE" sz="2000" dirty="0" smtClean="0"/>
          </a:p>
          <a:p>
            <a:r>
              <a:rPr lang="de-DE" sz="2000" dirty="0" smtClean="0"/>
              <a:t>Anforderung an Koordination</a:t>
            </a:r>
          </a:p>
          <a:p>
            <a:pPr lvl="1"/>
            <a:r>
              <a:rPr lang="de-DE" sz="2000" dirty="0" smtClean="0"/>
              <a:t>Bewegungskopplung</a:t>
            </a:r>
          </a:p>
          <a:p>
            <a:pPr lvl="1"/>
            <a:r>
              <a:rPr lang="de-DE" sz="2000" dirty="0" smtClean="0"/>
              <a:t>Bewegungssteuerung </a:t>
            </a:r>
          </a:p>
          <a:p>
            <a:pPr lvl="1">
              <a:buFont typeface="Arial" charset="0"/>
              <a:buNone/>
            </a:pPr>
            <a:endParaRPr lang="de-DE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BAB77-4C62-48E4-A191-DEB15BF308CA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7168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z="2400" b="1" dirty="0" smtClean="0"/>
              <a:t>Wurfschule</a:t>
            </a:r>
          </a:p>
        </p:txBody>
      </p:sp>
      <p:sp>
        <p:nvSpPr>
          <p:cNvPr id="7168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 typeface="Arial" charset="0"/>
              <a:buNone/>
            </a:pPr>
            <a:r>
              <a:rPr lang="de-DE" sz="2000" dirty="0" smtClean="0"/>
              <a:t>Elementare Erkenntnis:</a:t>
            </a:r>
          </a:p>
          <a:p>
            <a:pPr marL="609600" indent="-609600" algn="ctr">
              <a:buFont typeface="Arial" charset="0"/>
              <a:buNone/>
            </a:pPr>
            <a:endParaRPr lang="de-DE" sz="2000" dirty="0" smtClean="0"/>
          </a:p>
          <a:p>
            <a:pPr marL="609600" indent="-609600">
              <a:buFontTx/>
              <a:buAutoNum type="arabicParenR"/>
            </a:pPr>
            <a:r>
              <a:rPr lang="de-DE" sz="2000" dirty="0" smtClean="0"/>
              <a:t>Richtiges Werfen beginnt in den Beinen.</a:t>
            </a:r>
          </a:p>
          <a:p>
            <a:pPr marL="609600" indent="-609600">
              <a:buFontTx/>
              <a:buAutoNum type="arabicParenR"/>
            </a:pPr>
            <a:r>
              <a:rPr lang="de-DE" sz="2000" dirty="0" smtClean="0"/>
              <a:t>System der Muskelschlingen muss eingesetzt werden.</a:t>
            </a:r>
          </a:p>
          <a:p>
            <a:pPr marL="609600" indent="-609600">
              <a:buFontTx/>
              <a:buAutoNum type="arabicParenR"/>
            </a:pPr>
            <a:endParaRPr lang="de-DE" dirty="0" smtClean="0"/>
          </a:p>
          <a:p>
            <a:pPr marL="609600" indent="-609600">
              <a:buFontTx/>
              <a:buNone/>
            </a:pPr>
            <a:endParaRPr lang="de-DE" dirty="0" smtClean="0"/>
          </a:p>
        </p:txBody>
      </p:sp>
      <p:pic>
        <p:nvPicPr>
          <p:cNvPr id="7168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356992"/>
            <a:ext cx="18272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31B5C-8A48-4E7B-B2B7-E73CC79879DD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103427" name="Titel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de-DE" sz="2400" b="1" dirty="0" smtClean="0"/>
              <a:t> Gemeinsamkeiten </a:t>
            </a:r>
            <a:br>
              <a:rPr lang="de-DE" sz="2400" b="1" dirty="0" smtClean="0"/>
            </a:br>
            <a:r>
              <a:rPr lang="de-DE" sz="2400" b="1" dirty="0" smtClean="0"/>
              <a:t>der Wurfdisziplinen</a:t>
            </a:r>
          </a:p>
        </p:txBody>
      </p:sp>
      <p:sp>
        <p:nvSpPr>
          <p:cNvPr id="10342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de-DE" dirty="0" smtClean="0"/>
          </a:p>
          <a:p>
            <a:pPr eaLnBrk="1" hangingPunct="1"/>
            <a:r>
              <a:rPr lang="de-DE" sz="2000" dirty="0" smtClean="0"/>
              <a:t>Unterschiedliche, äußere Erscheinungsbilder</a:t>
            </a:r>
          </a:p>
          <a:p>
            <a:pPr eaLnBrk="1" hangingPunct="1"/>
            <a:endParaRPr lang="de-DE" sz="2000" dirty="0" smtClean="0"/>
          </a:p>
          <a:p>
            <a:r>
              <a:rPr lang="de-DE" sz="2000" dirty="0" smtClean="0"/>
              <a:t>Gemeinsame Bewegungselemente</a:t>
            </a:r>
          </a:p>
          <a:p>
            <a:endParaRPr lang="de-DE" sz="2000" dirty="0" smtClean="0"/>
          </a:p>
          <a:p>
            <a:r>
              <a:rPr lang="de-DE" sz="2000" dirty="0" smtClean="0"/>
              <a:t>Bewegungsverwandtschaften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>
              <a:buFont typeface="Arial" charset="0"/>
              <a:buNone/>
            </a:pPr>
            <a:endParaRPr lang="de-DE" sz="2200" dirty="0" smtClean="0"/>
          </a:p>
          <a:p>
            <a:pPr eaLnBrk="1" hangingPunct="1">
              <a:buFont typeface="Arial" charset="0"/>
              <a:buNone/>
            </a:pPr>
            <a:endParaRPr lang="de-DE" dirty="0" smtClean="0"/>
          </a:p>
          <a:p>
            <a:pPr eaLnBrk="1" hangingPunct="1"/>
            <a:endParaRPr lang="de-DE" dirty="0" smtClean="0"/>
          </a:p>
        </p:txBody>
      </p:sp>
      <p:sp>
        <p:nvSpPr>
          <p:cNvPr id="103430" name="Datumsplatzhalter 4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A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AAF9CD-B4E7-42B2-96C2-9D6422717D9C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34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933056"/>
            <a:ext cx="49688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April 2019</a:t>
            </a:r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Peter Hiller MAS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Bildschirmpräsentation (4:3)</PresentationFormat>
  <Paragraphs>333</Paragraphs>
  <Slides>27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Larissa-Design</vt:lpstr>
      <vt:lpstr>Folie 1</vt:lpstr>
      <vt:lpstr>Österreichische Instruktorenausbildung</vt:lpstr>
      <vt:lpstr>Gemeinsamkeiten  der Wurfdisziplinen</vt:lpstr>
      <vt:lpstr>Erlebnisfeld Werfen</vt:lpstr>
      <vt:lpstr>Wurfschule</vt:lpstr>
      <vt:lpstr>Wurfschule</vt:lpstr>
      <vt:lpstr>Wurfschule</vt:lpstr>
      <vt:lpstr>Wurfschule</vt:lpstr>
      <vt:lpstr> Gemeinsamkeiten  der Wurfdisziplinen</vt:lpstr>
      <vt:lpstr>Gemeinsamkeiten  der Wurfdisziplinen</vt:lpstr>
      <vt:lpstr>Gemeinsamkeiten  der Wurfdisziplinen</vt:lpstr>
      <vt:lpstr>Gemeinsamkeiten  der Wurfdisziplinen</vt:lpstr>
      <vt:lpstr>Gemeinsamkeiten  der Wurfdisziplinen</vt:lpstr>
      <vt:lpstr>Grundlagentechnik</vt:lpstr>
      <vt:lpstr>Lernprogramm Ballwurf</vt:lpstr>
      <vt:lpstr>Schlagwurftechnik</vt:lpstr>
      <vt:lpstr>Lernprogramm Ballwurf</vt:lpstr>
      <vt:lpstr>Grundlagentechnik</vt:lpstr>
      <vt:lpstr>Lernprogramm Kugelstoß</vt:lpstr>
      <vt:lpstr>Technik Nachstellschritt</vt:lpstr>
      <vt:lpstr>Beschreibung Technik Nachstellschritt</vt:lpstr>
      <vt:lpstr>Angleittechnik/Drehtechnik</vt:lpstr>
      <vt:lpstr>Technik Nachstellschritt vs Angleittechnik</vt:lpstr>
      <vt:lpstr>Literatur Empfehlungen</vt:lpstr>
      <vt:lpstr>Literatur</vt:lpstr>
      <vt:lpstr> Pädagogische Hochschule OÖ Fortbildung </vt:lpstr>
      <vt:lpstr>Folie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User</dc:creator>
  <cp:lastModifiedBy>User</cp:lastModifiedBy>
  <cp:revision>32</cp:revision>
  <dcterms:created xsi:type="dcterms:W3CDTF">2019-03-25T10:23:46Z</dcterms:created>
  <dcterms:modified xsi:type="dcterms:W3CDTF">2019-04-02T15:05:10Z</dcterms:modified>
</cp:coreProperties>
</file>