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9" r:id="rId2"/>
    <p:sldId id="320" r:id="rId3"/>
    <p:sldId id="321" r:id="rId4"/>
  </p:sldIdLst>
  <p:sldSz cx="9906000" cy="6858000" type="A4"/>
  <p:notesSz cx="6797675" cy="9874250"/>
  <p:embeddedFontLst>
    <p:embeddedFont>
      <p:font typeface="Verdana" panose="020B0604030504040204" pitchFamily="34" charset="0"/>
      <p:regular r:id="rId7"/>
      <p:bold r:id="rId8"/>
      <p:italic r:id="rId9"/>
      <p:boldItalic r:id="rId10"/>
    </p:embeddedFont>
  </p:embeddedFont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9966"/>
    <a:srgbClr val="990066"/>
    <a:srgbClr val="00CC00"/>
    <a:srgbClr val="FF99CC"/>
    <a:srgbClr val="000066"/>
    <a:srgbClr val="CCCC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218" y="-108"/>
      </p:cViewPr>
      <p:guideLst>
        <p:guide orient="horz" pos="1152"/>
        <p:guide pos="5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66" d="100"/>
          <a:sy n="66" d="100"/>
        </p:scale>
        <p:origin x="-171" y="1071"/>
      </p:cViewPr>
      <p:guideLst>
        <p:guide orient="horz" pos="2232"/>
        <p:guide pos="3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defTabSz="941388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defTabSz="941388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000" i="1"/>
            </a:lvl1pPr>
          </a:lstStyle>
          <a:p>
            <a:pPr>
              <a:defRPr/>
            </a:pPr>
            <a:fld id="{4969C378-7090-4E5F-B6FA-CEF33A5958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371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defTabSz="7842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9525"/>
            <a:ext cx="296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t" anchorCtr="0" compatLnSpc="1">
            <a:prstTxWarp prst="textNoShape">
              <a:avLst/>
            </a:prstTxWarp>
          </a:bodyPr>
          <a:lstStyle>
            <a:lvl1pPr algn="r" defTabSz="7842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defTabSz="784225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02763"/>
            <a:ext cx="296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19" tIns="0" rIns="19619" bIns="0" numCol="1" anchor="b" anchorCtr="0" compatLnSpc="1">
            <a:prstTxWarp prst="textNoShape">
              <a:avLst/>
            </a:prstTxWarp>
          </a:bodyPr>
          <a:lstStyle>
            <a:lvl1pPr algn="r" defTabSz="784225">
              <a:defRPr sz="1000" i="1"/>
            </a:lvl1pPr>
          </a:lstStyle>
          <a:p>
            <a:pPr>
              <a:defRPr/>
            </a:pPr>
            <a:fld id="{C47C72E5-7FAC-40F1-86D9-CD1CC0108F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89475"/>
            <a:ext cx="49911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3" tIns="47411" rIns="94823" bIns="47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151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860425"/>
            <a:ext cx="4999037" cy="3460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5638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360B70-12BC-4287-A674-058F66F9BEBE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die Konten zeigen! eintragen und die Zusammenhänge aufzeigen!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27EA35-D0AE-4305-9CE5-450CA1EA0888}" type="slidenum">
              <a:rPr lang="de-DE" altLang="de-DE" smtClean="0"/>
              <a:pPr/>
              <a:t>2</a:t>
            </a:fld>
            <a:endParaRPr lang="de-DE" altLang="de-DE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die Konten zeigen! eintragen und die Zusammenhänge aufzeigen!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42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42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42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42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42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8913E3-CF58-4371-AFD0-CDDE76F8F536}" type="slidenum">
              <a:rPr lang="de-DE" altLang="de-DE" smtClean="0"/>
              <a:pPr/>
              <a:t>3</a:t>
            </a:fld>
            <a:endParaRPr lang="de-DE" altLang="de-D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die Konten zeigen! eintragen und die Zusammenhänge aufzeigen!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000">
                <a:latin typeface="Verdana" pitchFamily="34" charset="0"/>
              </a:rPr>
              <a:t>	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      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© bauerpoint.com</a:t>
            </a:r>
          </a:p>
        </p:txBody>
      </p:sp>
      <p:graphicFrame>
        <p:nvGraphicFramePr>
          <p:cNvPr id="5" name="Object 10"/>
          <p:cNvGraphicFramePr>
            <a:graphicFrameLocks/>
          </p:cNvGraphicFramePr>
          <p:nvPr userDrawn="1"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CorelDRAW!" r:id="rId3" imgW="3162240" imgH="3419565" progId="CDraw4">
                  <p:embed/>
                </p:oleObj>
              </mc:Choice>
              <mc:Fallback>
                <p:oleObj name="CorelDRAW!" r:id="rId3" imgW="3162240" imgH="3419565" progId="CDraw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7" name="Rechteck 13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8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9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16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1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12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E151-744A-498E-973F-C09D8E2D30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21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19B7-AB0E-42A6-A152-FD136D7B2F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84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5D033-88A1-430C-8DBD-D01B5BFF24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26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000">
                <a:latin typeface="Verdana" pitchFamily="34" charset="0"/>
              </a:rPr>
              <a:t>	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      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© bauerpoint.com</a:t>
            </a:r>
          </a:p>
        </p:txBody>
      </p:sp>
      <p:graphicFrame>
        <p:nvGraphicFramePr>
          <p:cNvPr id="5" name="Object 10"/>
          <p:cNvGraphicFramePr>
            <a:graphicFrameLocks/>
          </p:cNvGraphicFramePr>
          <p:nvPr userDrawn="1"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CorelDRAW!" r:id="rId3" imgW="3162240" imgH="3419565" progId="CDraw4">
                  <p:embed/>
                </p:oleObj>
              </mc:Choice>
              <mc:Fallback>
                <p:oleObj name="CorelDRAW!" r:id="rId3" imgW="3162240" imgH="3419565" progId="CDraw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7" name="Rechteck 13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8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9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16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1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12" name="Grafik 9" descr="bauerpoint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BF4B-7E08-4E55-9FB8-BCC6429D75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1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9327C-E1B7-4BEB-80C8-CA1869BC56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68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9BEF1-9588-4CEF-B2BF-F3901A7B35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3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91FB-37C3-4114-AF5F-674064C062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20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9C04-FCE0-46E5-A78E-B4C359FD4E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19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7CFB-BC35-404C-A717-9161E62523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81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8EBD-279A-495E-9574-601AD8E0BF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E3971-FA02-4B52-BFCC-17B91321CF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43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13B3CD-C08B-4742-87CB-428934A8BD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9" name="Rectangle 9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000">
                <a:latin typeface="Verdana" pitchFamily="34" charset="0"/>
              </a:rPr>
              <a:t>	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      </a:t>
            </a:r>
          </a:p>
          <a:p>
            <a:pPr algn="r"/>
            <a:r>
              <a:rPr lang="de-DE" altLang="de-DE" sz="1000">
                <a:latin typeface="Verdana" pitchFamily="34" charset="0"/>
              </a:rPr>
              <a:t>© bauerpoint.com</a:t>
            </a:r>
          </a:p>
        </p:txBody>
      </p:sp>
      <p:graphicFrame>
        <p:nvGraphicFramePr>
          <p:cNvPr id="1030" name="Object 10"/>
          <p:cNvGraphicFramePr>
            <a:graphicFrameLocks/>
          </p:cNvGraphicFramePr>
          <p:nvPr userDrawn="1"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orelDRAW!" r:id="rId14" imgW="3162240" imgH="3419565" progId="CDraw4">
                  <p:embed/>
                </p:oleObj>
              </mc:Choice>
              <mc:Fallback>
                <p:oleObj name="CorelDRAW!" r:id="rId14" imgW="3162240" imgH="3419565" progId="CDraw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11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032" name="Rechteck 7"/>
          <p:cNvSpPr>
            <a:spLocks noChangeArrowheads="1"/>
          </p:cNvSpPr>
          <p:nvPr userDrawn="1"/>
        </p:nvSpPr>
        <p:spPr bwMode="auto">
          <a:xfrm>
            <a:off x="0" y="0"/>
            <a:ext cx="9906000" cy="723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sp>
        <p:nvSpPr>
          <p:cNvPr id="1033" name="Rectangle 1091"/>
          <p:cNvSpPr>
            <a:spLocks noChangeArrowheads="1"/>
          </p:cNvSpPr>
          <p:nvPr userDrawn="1"/>
        </p:nvSpPr>
        <p:spPr bwMode="auto">
          <a:xfrm>
            <a:off x="114300" y="63500"/>
            <a:ext cx="9685338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AT" altLang="de-DE"/>
          </a:p>
        </p:txBody>
      </p:sp>
      <p:pic>
        <p:nvPicPr>
          <p:cNvPr id="1034" name="Grafik 9" descr="bauerpoint.g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87313"/>
            <a:ext cx="1201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defTabSz="84613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7500" indent="-317500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n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55588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2pPr>
      <a:lvl3pPr marL="1055688" indent="-209550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3pPr>
      <a:lvl4pPr marL="1479550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n"/>
        <a:defRPr>
          <a:solidFill>
            <a:schemeClr val="tx1"/>
          </a:solidFill>
          <a:latin typeface="+mn-lt"/>
        </a:defRPr>
      </a:lvl4pPr>
      <a:lvl5pPr marL="19018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3590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8162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2734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730625" indent="-212725" algn="l" defTabSz="8461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3" name="Rectangle 407"/>
          <p:cNvSpPr>
            <a:spLocks noChangeArrowheads="1"/>
          </p:cNvSpPr>
          <p:nvPr/>
        </p:nvSpPr>
        <p:spPr bwMode="auto">
          <a:xfrm>
            <a:off x="141288" y="130175"/>
            <a:ext cx="4446587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Rabatten – Beispiel:</a:t>
            </a:r>
            <a:endParaRPr lang="de-DE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9"/>
          <a:stretch>
            <a:fillRect/>
          </a:stretch>
        </p:blipFill>
        <p:spPr bwMode="auto">
          <a:xfrm>
            <a:off x="0" y="584200"/>
            <a:ext cx="53594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584200"/>
            <a:ext cx="4633912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1" name="Textfeld 20"/>
          <p:cNvSpPr txBox="1"/>
          <p:nvPr/>
        </p:nvSpPr>
        <p:spPr>
          <a:xfrm>
            <a:off x="63500" y="5930900"/>
            <a:ext cx="8389938" cy="900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1050" b="1" dirty="0"/>
              <a:t>Aufgabe</a:t>
            </a:r>
            <a:r>
              <a:rPr lang="de-AT" sz="1050" dirty="0"/>
              <a:t>:</a:t>
            </a:r>
          </a:p>
          <a:p>
            <a:pPr>
              <a:defRPr/>
            </a:pPr>
            <a:r>
              <a:rPr lang="de-AT" sz="1050" dirty="0"/>
              <a:t>1. Verbuchung der Rechnung 54216 aus Sicht der Firma </a:t>
            </a:r>
            <a:r>
              <a:rPr lang="de-AT" sz="1050" dirty="0" err="1"/>
              <a:t>Mitterhuber</a:t>
            </a:r>
            <a:r>
              <a:rPr lang="de-AT" sz="1050" dirty="0"/>
              <a:t> (Koller: 20115, A54216)               5. Stellen Sie das Konto 33015 dar</a:t>
            </a:r>
          </a:p>
          <a:p>
            <a:pPr>
              <a:defRPr/>
            </a:pPr>
            <a:r>
              <a:rPr lang="de-AT" sz="1050" dirty="0"/>
              <a:t>2. Verbuchung der Gutschrift 2314 aus Sicht der Firma </a:t>
            </a:r>
            <a:r>
              <a:rPr lang="de-AT" sz="1050" dirty="0" err="1"/>
              <a:t>Mitterhuber</a:t>
            </a:r>
            <a:r>
              <a:rPr lang="de-AT" sz="1050" dirty="0"/>
              <a:t> (S2314)</a:t>
            </a:r>
          </a:p>
          <a:p>
            <a:pPr>
              <a:defRPr/>
            </a:pPr>
            <a:r>
              <a:rPr lang="de-AT" sz="1050" dirty="0"/>
              <a:t>3. Koller bezahlt den Restbetrag mittels Banküberweisung (B52 am 14.05.20..)</a:t>
            </a:r>
          </a:p>
          <a:p>
            <a:pPr>
              <a:defRPr/>
            </a:pPr>
            <a:r>
              <a:rPr lang="de-AT" sz="1050" dirty="0"/>
              <a:t>4. Verbuchung der Fälle 1 – 3 aus Sicht der Firma Koller (</a:t>
            </a:r>
            <a:r>
              <a:rPr lang="de-AT" sz="1050" dirty="0" err="1"/>
              <a:t>Mitterhuber</a:t>
            </a:r>
            <a:r>
              <a:rPr lang="de-AT" sz="1050" dirty="0"/>
              <a:t> 33015, E 312, S 44, B68)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3" name="Rectangle 407"/>
          <p:cNvSpPr>
            <a:spLocks noChangeArrowheads="1"/>
          </p:cNvSpPr>
          <p:nvPr/>
        </p:nvSpPr>
        <p:spPr bwMode="auto">
          <a:xfrm>
            <a:off x="141288" y="130175"/>
            <a:ext cx="4446587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Rabatten – Beispiel:</a:t>
            </a:r>
            <a:endParaRPr lang="de-DE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651000" y="665163"/>
          <a:ext cx="6604000" cy="4902208"/>
        </p:xfrm>
        <a:graphic>
          <a:graphicData uri="http://schemas.openxmlformats.org/drawingml/2006/table">
            <a:tbl>
              <a:tblPr/>
              <a:tblGrid>
                <a:gridCol w="1100138"/>
                <a:gridCol w="1101725"/>
                <a:gridCol w="1100137"/>
                <a:gridCol w="1100138"/>
                <a:gridCol w="1101725"/>
                <a:gridCol w="1100137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Datum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Beleg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Soll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Haben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54216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2.046,60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1.706,50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S2314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318,60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1.728,00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1.728,00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1706,50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2.046,60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318,60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1.728,00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1.728,00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17532" name="Textfeld 6"/>
          <p:cNvSpPr txBox="1">
            <a:spLocks noChangeArrowheads="1"/>
          </p:cNvSpPr>
          <p:nvPr/>
        </p:nvSpPr>
        <p:spPr bwMode="auto">
          <a:xfrm>
            <a:off x="0" y="1041400"/>
            <a:ext cx="1625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/>
              <a:t>Mitterhuber bucht:</a:t>
            </a:r>
          </a:p>
        </p:txBody>
      </p:sp>
      <p:sp>
        <p:nvSpPr>
          <p:cNvPr id="17533" name="Textfeld 7"/>
          <p:cNvSpPr txBox="1">
            <a:spLocks noChangeArrowheads="1"/>
          </p:cNvSpPr>
          <p:nvPr/>
        </p:nvSpPr>
        <p:spPr bwMode="auto">
          <a:xfrm>
            <a:off x="0" y="4060825"/>
            <a:ext cx="1179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/>
              <a:t>Koller bucht:</a:t>
            </a:r>
          </a:p>
        </p:txBody>
      </p:sp>
      <p:sp>
        <p:nvSpPr>
          <p:cNvPr id="17534" name="Textfeld 11"/>
          <p:cNvSpPr txBox="1">
            <a:spLocks noChangeArrowheads="1"/>
          </p:cNvSpPr>
          <p:nvPr/>
        </p:nvSpPr>
        <p:spPr bwMode="auto">
          <a:xfrm>
            <a:off x="1638300" y="5676900"/>
            <a:ext cx="355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Stellen Sie das Konto 33015 dar!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3" name="Rectangle 407"/>
          <p:cNvSpPr>
            <a:spLocks noChangeArrowheads="1"/>
          </p:cNvSpPr>
          <p:nvPr/>
        </p:nvSpPr>
        <p:spPr bwMode="auto">
          <a:xfrm>
            <a:off x="141288" y="130175"/>
            <a:ext cx="4446587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Rabatten – Beispiel:</a:t>
            </a:r>
            <a:endParaRPr lang="de-DE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651000" y="665163"/>
          <a:ext cx="6604000" cy="2451104"/>
        </p:xfrm>
        <a:graphic>
          <a:graphicData uri="http://schemas.openxmlformats.org/drawingml/2006/table">
            <a:tbl>
              <a:tblPr/>
              <a:tblGrid>
                <a:gridCol w="1100138"/>
                <a:gridCol w="1101725"/>
                <a:gridCol w="1100137"/>
                <a:gridCol w="1100138"/>
                <a:gridCol w="1101725"/>
                <a:gridCol w="1100137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1706,50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341,10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2.046,60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318,60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14.5.20..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1.728,00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1.728,00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18500" name="Textfeld 11"/>
          <p:cNvSpPr txBox="1">
            <a:spLocks noChangeArrowheads="1"/>
          </p:cNvSpPr>
          <p:nvPr/>
        </p:nvSpPr>
        <p:spPr bwMode="auto">
          <a:xfrm>
            <a:off x="2257425" y="3248025"/>
            <a:ext cx="5486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Stellen Sie das Konto 33015 dar!</a:t>
            </a:r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r>
              <a:rPr lang="de-DE" altLang="de-DE"/>
              <a:t>Keine Schulden mehr beim Lieferanten Mitterhuber!</a:t>
            </a:r>
          </a:p>
        </p:txBody>
      </p:sp>
      <p:cxnSp>
        <p:nvCxnSpPr>
          <p:cNvPr id="18501" name="Gerade Verbindung 9"/>
          <p:cNvCxnSpPr>
            <a:cxnSpLocks noChangeShapeType="1"/>
          </p:cNvCxnSpPr>
          <p:nvPr/>
        </p:nvCxnSpPr>
        <p:spPr bwMode="auto">
          <a:xfrm>
            <a:off x="3019425" y="4010025"/>
            <a:ext cx="53816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2" name="Gerade Verbindung 12"/>
          <p:cNvCxnSpPr>
            <a:cxnSpLocks noChangeShapeType="1"/>
          </p:cNvCxnSpPr>
          <p:nvPr/>
        </p:nvCxnSpPr>
        <p:spPr bwMode="auto">
          <a:xfrm rot="5400000">
            <a:off x="4533900" y="5048250"/>
            <a:ext cx="20764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03" name="Rechteck 13"/>
          <p:cNvSpPr>
            <a:spLocks noChangeArrowheads="1"/>
          </p:cNvSpPr>
          <p:nvPr/>
        </p:nvSpPr>
        <p:spPr bwMode="auto">
          <a:xfrm>
            <a:off x="4546600" y="3711575"/>
            <a:ext cx="2055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33015 Mitterhuber</a:t>
            </a:r>
          </a:p>
        </p:txBody>
      </p:sp>
      <p:cxnSp>
        <p:nvCxnSpPr>
          <p:cNvPr id="18504" name="Gerade Verbindung 14"/>
          <p:cNvCxnSpPr>
            <a:cxnSpLocks noChangeShapeType="1"/>
          </p:cNvCxnSpPr>
          <p:nvPr/>
        </p:nvCxnSpPr>
        <p:spPr bwMode="auto">
          <a:xfrm rot="5400000">
            <a:off x="6057900" y="5038725"/>
            <a:ext cx="20764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05" name="Rechteck 15"/>
          <p:cNvSpPr>
            <a:spLocks noChangeArrowheads="1"/>
          </p:cNvSpPr>
          <p:nvPr/>
        </p:nvSpPr>
        <p:spPr bwMode="auto">
          <a:xfrm>
            <a:off x="7183438" y="4035425"/>
            <a:ext cx="1082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2.046,60</a:t>
            </a:r>
          </a:p>
        </p:txBody>
      </p:sp>
      <p:sp>
        <p:nvSpPr>
          <p:cNvPr id="18506" name="Textfeld 16"/>
          <p:cNvSpPr txBox="1">
            <a:spLocks noChangeArrowheads="1"/>
          </p:cNvSpPr>
          <p:nvPr/>
        </p:nvSpPr>
        <p:spPr bwMode="auto">
          <a:xfrm>
            <a:off x="3009900" y="4029075"/>
            <a:ext cx="403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/>
              <a:t>3.5.   5010, 2500</a:t>
            </a:r>
          </a:p>
          <a:p>
            <a:r>
              <a:rPr lang="de-DE" altLang="de-DE"/>
              <a:t>7.5.   5010, 2500                     318,60</a:t>
            </a:r>
          </a:p>
          <a:p>
            <a:r>
              <a:rPr lang="de-DE" altLang="de-DE"/>
              <a:t>14.5. 2800                            1.728,00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quf">
  <a:themeElements>
    <a:clrScheme name="">
      <a:dk1>
        <a:srgbClr val="000000"/>
      </a:dk1>
      <a:lt1>
        <a:srgbClr val="FFFFFF"/>
      </a:lt1>
      <a:dk2>
        <a:srgbClr val="00FFFF"/>
      </a:dk2>
      <a:lt2>
        <a:srgbClr val="000000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FF00FF"/>
      </a:hlink>
      <a:folHlink>
        <a:srgbClr val="C0C0C0"/>
      </a:folHlink>
    </a:clrScheme>
    <a:fontScheme name="multiqu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quf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quf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quf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c:\powerpnt\layout\farbovhd\multiquf.ppt</Template>
  <TotalTime>0</TotalTime>
  <Pages>45</Pages>
  <Words>265</Words>
  <Application>Microsoft Office PowerPoint</Application>
  <PresentationFormat>A4-Papier (210x297 mm)</PresentationFormat>
  <Paragraphs>104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Verdana</vt:lpstr>
      <vt:lpstr>multiquf</vt:lpstr>
      <vt:lpstr>CorelDRAW!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Mag. Helmut Bauer</cp:lastModifiedBy>
  <cp:revision>142</cp:revision>
  <cp:lastPrinted>2012-11-09T09:24:51Z</cp:lastPrinted>
  <dcterms:created xsi:type="dcterms:W3CDTF">1996-06-07T13:56:40Z</dcterms:created>
  <dcterms:modified xsi:type="dcterms:W3CDTF">2014-03-10T13:18:26Z</dcterms:modified>
</cp:coreProperties>
</file>