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300" r:id="rId4"/>
    <p:sldId id="257" r:id="rId5"/>
    <p:sldId id="296" r:id="rId6"/>
    <p:sldId id="297" r:id="rId7"/>
    <p:sldId id="260" r:id="rId8"/>
    <p:sldId id="298" r:id="rId9"/>
    <p:sldId id="261" r:id="rId10"/>
    <p:sldId id="262" r:id="rId11"/>
    <p:sldId id="274" r:id="rId12"/>
    <p:sldId id="275" r:id="rId13"/>
    <p:sldId id="299" r:id="rId14"/>
    <p:sldId id="263" r:id="rId15"/>
    <p:sldId id="264" r:id="rId16"/>
    <p:sldId id="293" r:id="rId17"/>
    <p:sldId id="265" r:id="rId18"/>
    <p:sldId id="292" r:id="rId19"/>
    <p:sldId id="266" r:id="rId20"/>
    <p:sldId id="291" r:id="rId21"/>
    <p:sldId id="267" r:id="rId22"/>
    <p:sldId id="290" r:id="rId23"/>
    <p:sldId id="268" r:id="rId24"/>
    <p:sldId id="289" r:id="rId25"/>
    <p:sldId id="269" r:id="rId26"/>
    <p:sldId id="282" r:id="rId27"/>
    <p:sldId id="270" r:id="rId28"/>
    <p:sldId id="278" r:id="rId29"/>
    <p:sldId id="283" r:id="rId30"/>
    <p:sldId id="273" r:id="rId31"/>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8" autoAdjust="0"/>
    <p:restoredTop sz="90909"/>
  </p:normalViewPr>
  <p:slideViewPr>
    <p:cSldViewPr>
      <p:cViewPr>
        <p:scale>
          <a:sx n="73" d="100"/>
          <a:sy n="73" d="100"/>
        </p:scale>
        <p:origin x="2200" y="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3D803B0E-3708-480C-9EAF-DCC18A6B7076}" type="datetimeFigureOut">
              <a:rPr lang="de-AT"/>
              <a:pPr>
                <a:defRPr/>
              </a:pPr>
              <a:t>11.01.18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E260E99-5CA4-44AE-8DD4-9F3DC6480D91}"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E32D0698-8503-47DE-A945-1A3CBCC98321}" type="datetimeFigureOut">
              <a:rPr lang="de-AT"/>
              <a:pPr>
                <a:defRPr/>
              </a:pPr>
              <a:t>11.01.18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753DF29C-041D-42D2-9E6F-1F3DD0D56E6A}"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485A7896-CC10-412D-8064-01D758975370}" type="datetimeFigureOut">
              <a:rPr lang="de-AT"/>
              <a:pPr>
                <a:defRPr/>
              </a:pPr>
              <a:t>11.01.18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7AE99D6-6142-4352-A582-A1E6188DB058}"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cstate="print"/>
          <a:srcRect/>
          <a:stretch>
            <a:fillRect/>
          </a:stretch>
        </p:blipFill>
        <p:spPr bwMode="auto">
          <a:xfrm>
            <a:off x="5868988" y="6197600"/>
            <a:ext cx="3240087" cy="615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4782147F-4B39-4C47-BFCE-4FF6E78620D3}" type="datetimeFigureOut">
              <a:rPr lang="de-AT"/>
              <a:pPr>
                <a:defRPr/>
              </a:pPr>
              <a:t>11.01.18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2063A534-D359-4A1C-93FC-3F7C52B66EBB}"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0660809D-A8C0-4A53-AD65-52A7F2BD6DB8}" type="datetimeFigureOut">
              <a:rPr lang="de-AT"/>
              <a:pPr>
                <a:defRPr/>
              </a:pPr>
              <a:t>11.01.18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DAC0D12-AB4F-4319-B300-955141E740C8}"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86C1EECA-8D33-41D7-97E0-623655EC9821}" type="datetimeFigureOut">
              <a:rPr lang="de-AT"/>
              <a:pPr>
                <a:defRPr/>
              </a:pPr>
              <a:t>11.01.18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BCFE7076-3B65-4F16-B5E3-4CCCBE8E366E}"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1815B463-52DB-445B-A4C3-1B474532299B}" type="datetimeFigureOut">
              <a:rPr lang="de-AT"/>
              <a:pPr>
                <a:defRPr/>
              </a:pPr>
              <a:t>11.01.18</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C4987299-D2A0-4967-8AF0-6A5F52649344}"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Grafik 6"/>
          <p:cNvPicPr>
            <a:picLocks noChangeAspect="1"/>
          </p:cNvPicPr>
          <p:nvPr userDrawn="1"/>
        </p:nvPicPr>
        <p:blipFill>
          <a:blip r:embed="rId2" cstate="print"/>
          <a:srcRect/>
          <a:stretch>
            <a:fillRect/>
          </a:stretch>
        </p:blipFill>
        <p:spPr bwMode="auto">
          <a:xfrm>
            <a:off x="5868988" y="6223000"/>
            <a:ext cx="3240087" cy="614363"/>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060840BB-C1A6-42FA-9C09-F50E9F04396C}" type="datetimeFigureOut">
              <a:rPr lang="de-AT"/>
              <a:pPr>
                <a:defRPr/>
              </a:pPr>
              <a:t>11.01.18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1CBC720E-9AAA-43B6-A3B4-E7880F20EAE4}"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Grafik 6"/>
          <p:cNvPicPr>
            <a:picLocks noChangeAspect="1"/>
          </p:cNvPicPr>
          <p:nvPr userDrawn="1"/>
        </p:nvPicPr>
        <p:blipFill>
          <a:blip r:embed="rId2" cstate="print"/>
          <a:srcRect/>
          <a:stretch>
            <a:fillRect/>
          </a:stretch>
        </p:blipFill>
        <p:spPr bwMode="auto">
          <a:xfrm>
            <a:off x="5795963" y="6210300"/>
            <a:ext cx="3240087" cy="614363"/>
          </a:xfrm>
          <a:prstGeom prst="rect">
            <a:avLst/>
          </a:prstGeom>
          <a:noFill/>
          <a:ln w="9525">
            <a:noFill/>
            <a:miter lim="800000"/>
            <a:headEnd/>
            <a:tailEnd/>
          </a:ln>
        </p:spPr>
      </p:pic>
      <p:sp>
        <p:nvSpPr>
          <p:cNvPr id="3" name="Datumsplatzhalter 3"/>
          <p:cNvSpPr>
            <a:spLocks noGrp="1"/>
          </p:cNvSpPr>
          <p:nvPr>
            <p:ph type="dt" sz="half" idx="10"/>
          </p:nvPr>
        </p:nvSpPr>
        <p:spPr/>
        <p:txBody>
          <a:bodyPr/>
          <a:lstStyle>
            <a:lvl1pPr>
              <a:defRPr/>
            </a:lvl1pPr>
          </a:lstStyle>
          <a:p>
            <a:pPr>
              <a:defRPr/>
            </a:pPr>
            <a:fld id="{6A512D07-C66A-4DC0-8D3B-4BC8B60A8AEC}" type="datetimeFigureOut">
              <a:rPr lang="de-AT"/>
              <a:pPr>
                <a:defRPr/>
              </a:pPr>
              <a:t>11.01.18</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8702F88C-4493-469E-B4A6-25C539A6DC00}" type="slidenum">
              <a:rPr lang="de-AT"/>
              <a:pPr>
                <a:defRPr/>
              </a:pPr>
              <a:t>‹Nr.›</a:t>
            </a:fld>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06A64DE-728A-456E-A80C-D8DB01C1F977}" type="datetimeFigureOut">
              <a:rPr lang="de-AT"/>
              <a:pPr>
                <a:defRPr/>
              </a:pPr>
              <a:t>11.01.18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178DBE0A-DF39-48D4-80CA-808F886B89C8}"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B2AC987-77FB-4414-A0BF-44BEA087BB20}" type="datetimeFigureOut">
              <a:rPr lang="de-AT"/>
              <a:pPr>
                <a:defRPr/>
              </a:pPr>
              <a:t>11.01.18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3BA91DDF-DA2B-4A93-A7F4-EB7B75DD087C}"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FD7A73-B19A-44A9-8E29-0CFF121BBF60}" type="datetimeFigureOut">
              <a:rPr lang="de-AT"/>
              <a:pPr>
                <a:defRPr/>
              </a:pPr>
              <a:t>11.01.18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E97D6C-994B-492F-8BA8-83563A15E612}"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58" r:id="rId1"/>
    <p:sldLayoutId id="2147483766" r:id="rId2"/>
    <p:sldLayoutId id="2147483759" r:id="rId3"/>
    <p:sldLayoutId id="2147483760" r:id="rId4"/>
    <p:sldLayoutId id="2147483761" r:id="rId5"/>
    <p:sldLayoutId id="2147483767" r:id="rId6"/>
    <p:sldLayoutId id="2147483768" r:id="rId7"/>
    <p:sldLayoutId id="2147483762" r:id="rId8"/>
    <p:sldLayoutId id="2147483763" r:id="rId9"/>
    <p:sldLayoutId id="2147483764" r:id="rId10"/>
    <p:sldLayoutId id="21474837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ter-diem.at/hymne.mp3" TargetMode="Externa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AT" altLang="de-DE" b="1" dirty="0" smtClean="0"/>
              <a:t>26. Oktober</a:t>
            </a:r>
            <a:br>
              <a:rPr lang="de-AT" altLang="de-DE" b="1" dirty="0" smtClean="0"/>
            </a:br>
            <a:r>
              <a:rPr lang="de-AT" altLang="de-DE" b="1" dirty="0" smtClean="0"/>
              <a:t>Nationalfeiertag</a:t>
            </a:r>
            <a:endParaRPr lang="de-DE" altLang="de-DE" b="1" dirty="0" smtClean="0"/>
          </a:p>
        </p:txBody>
      </p:sp>
      <p:pic>
        <p:nvPicPr>
          <p:cNvPr id="5123" name="Picture 6" descr="J:\EDUHI\Content\materialien\nationalfeiertag\oesterreich.gif"/>
          <p:cNvPicPr>
            <a:picLocks noChangeAspect="1" noChangeArrowheads="1"/>
          </p:cNvPicPr>
          <p:nvPr/>
        </p:nvPicPr>
        <p:blipFill>
          <a:blip r:embed="rId2" cstate="print"/>
          <a:srcRect/>
          <a:stretch>
            <a:fillRect/>
          </a:stretch>
        </p:blipFill>
        <p:spPr bwMode="auto">
          <a:xfrm>
            <a:off x="762000" y="1843088"/>
            <a:ext cx="7124700" cy="3871912"/>
          </a:xfrm>
          <a:prstGeom prst="rect">
            <a:avLst/>
          </a:prstGeom>
          <a:noFill/>
          <a:ln w="9525">
            <a:noFill/>
            <a:miter lim="800000"/>
            <a:headEnd/>
            <a:tailEnd/>
          </a:ln>
        </p:spPr>
      </p:pic>
      <p:pic>
        <p:nvPicPr>
          <p:cNvPr id="5124" name="Picture 9" descr="J:\EDUHI\Content\materialien\nationalfeiertag\nationalfeiertag_junge_2s.gif"/>
          <p:cNvPicPr>
            <a:picLocks noChangeAspect="1" noChangeArrowheads="1"/>
          </p:cNvPicPr>
          <p:nvPr/>
        </p:nvPicPr>
        <p:blipFill>
          <a:blip r:embed="rId3" cstate="print">
            <a:clrChange>
              <a:clrFrom>
                <a:srgbClr val="E55858"/>
              </a:clrFrom>
              <a:clrTo>
                <a:srgbClr val="E55858">
                  <a:alpha val="0"/>
                </a:srgbClr>
              </a:clrTo>
            </a:clrChange>
          </a:blip>
          <a:srcRect/>
          <a:stretch>
            <a:fillRect/>
          </a:stretch>
        </p:blipFill>
        <p:spPr bwMode="auto">
          <a:xfrm>
            <a:off x="3203575" y="1524000"/>
            <a:ext cx="4035425" cy="38750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AT" altLang="de-DE" smtClean="0"/>
              <a:t>Nationalfeiertag</a:t>
            </a:r>
            <a:endParaRPr lang="de-DE" altLang="de-DE" smtClean="0"/>
          </a:p>
        </p:txBody>
      </p:sp>
      <p:sp>
        <p:nvSpPr>
          <p:cNvPr id="11267" name="Text Box 3"/>
          <p:cNvSpPr txBox="1">
            <a:spLocks noChangeArrowheads="1"/>
          </p:cNvSpPr>
          <p:nvPr/>
        </p:nvSpPr>
        <p:spPr bwMode="auto">
          <a:xfrm>
            <a:off x="762000" y="1219200"/>
            <a:ext cx="7848600" cy="4524315"/>
          </a:xfrm>
          <a:prstGeom prst="rect">
            <a:avLst/>
          </a:prstGeom>
          <a:noFill/>
          <a:ln w="9525">
            <a:noFill/>
            <a:miter lim="800000"/>
            <a:headEnd/>
            <a:tailEnd/>
          </a:ln>
          <a:effectLst/>
        </p:spPr>
        <p:txBody>
          <a:bodyPr>
            <a:spAutoFit/>
          </a:bodyPr>
          <a:lstStyle/>
          <a:p>
            <a:pPr algn="ctr">
              <a:spcBef>
                <a:spcPct val="50000"/>
              </a:spcBef>
            </a:pPr>
            <a:r>
              <a:rPr lang="de-AT" altLang="de-DE" sz="3200" dirty="0">
                <a:latin typeface="Comic Sans MS" pitchFamily="66" charset="0"/>
              </a:rPr>
              <a:t>Außerdem soll an diesem Tag auch das Gemeinschaftsgefühl in unserem Land gestärkt werden. </a:t>
            </a:r>
            <a:endParaRPr lang="de-AT" altLang="de-DE" sz="3200" dirty="0" smtClean="0">
              <a:latin typeface="Comic Sans MS" pitchFamily="66" charset="0"/>
            </a:endParaRPr>
          </a:p>
          <a:p>
            <a:pPr algn="ctr">
              <a:spcBef>
                <a:spcPct val="50000"/>
              </a:spcBef>
            </a:pPr>
            <a:r>
              <a:rPr lang="de-AT" altLang="de-DE" sz="3200" dirty="0" smtClean="0">
                <a:latin typeface="Comic Sans MS" pitchFamily="66" charset="0"/>
              </a:rPr>
              <a:t>Stimmt</a:t>
            </a:r>
            <a:r>
              <a:rPr lang="de-AT" altLang="de-DE" sz="3200" dirty="0">
                <a:latin typeface="Comic Sans MS" pitchFamily="66" charset="0"/>
              </a:rPr>
              <a:t>: Du kannst stolz darauf sein, in einem so wunderschönen Land zu leben!</a:t>
            </a:r>
          </a:p>
          <a:p>
            <a:pPr algn="ctr">
              <a:spcBef>
                <a:spcPct val="50000"/>
              </a:spcBef>
            </a:pPr>
            <a:r>
              <a:rPr lang="de-AT" altLang="de-DE" sz="3200" dirty="0">
                <a:latin typeface="Comic Sans MS" pitchFamily="66" charset="0"/>
              </a:rPr>
              <a:t>WICHTIG: Akzeptiere aber auch, wenn Menschen aus anderen Ländern besonders ihre Heimat lieben.  </a:t>
            </a:r>
            <a:endParaRPr lang="de-AT" altLang="de-DE" sz="2800" dirty="0">
              <a:latin typeface="Comic Sans MS" pitchFamily="66" charset="0"/>
            </a:endParaRPr>
          </a:p>
        </p:txBody>
      </p:sp>
      <p:pic>
        <p:nvPicPr>
          <p:cNvPr id="3074" name="Picture 2" descr="C:\Users\Sigrid\AppData\Local\Microsoft\Windows\INetCache\IE\2J08N0L8\450px-Exclamation_mark[1].png"/>
          <p:cNvPicPr>
            <a:picLocks noChangeAspect="1" noChangeArrowheads="1"/>
          </p:cNvPicPr>
          <p:nvPr/>
        </p:nvPicPr>
        <p:blipFill>
          <a:blip r:embed="rId2" cstate="print"/>
          <a:srcRect/>
          <a:stretch>
            <a:fillRect/>
          </a:stretch>
        </p:blipFill>
        <p:spPr bwMode="auto">
          <a:xfrm flipH="1">
            <a:off x="-733518" y="3212976"/>
            <a:ext cx="2733768" cy="3645024"/>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AT" altLang="de-DE" smtClean="0"/>
              <a:t>Bundeshymne</a:t>
            </a:r>
            <a:endParaRPr lang="de-DE" altLang="de-DE" smtClean="0"/>
          </a:p>
        </p:txBody>
      </p:sp>
      <p:sp>
        <p:nvSpPr>
          <p:cNvPr id="12291" name="Text Box 3"/>
          <p:cNvSpPr txBox="1">
            <a:spLocks noChangeArrowheads="1"/>
          </p:cNvSpPr>
          <p:nvPr/>
        </p:nvSpPr>
        <p:spPr bwMode="auto">
          <a:xfrm>
            <a:off x="762000" y="1219200"/>
            <a:ext cx="7848600" cy="946150"/>
          </a:xfrm>
          <a:prstGeom prst="rect">
            <a:avLst/>
          </a:prstGeom>
          <a:noFill/>
          <a:ln w="9525">
            <a:noFill/>
            <a:miter lim="800000"/>
            <a:headEnd/>
            <a:tailEnd/>
          </a:ln>
          <a:effectLst/>
        </p:spPr>
        <p:txBody>
          <a:bodyPr>
            <a:spAutoFit/>
          </a:bodyPr>
          <a:lstStyle/>
          <a:p>
            <a:pPr algn="ctr">
              <a:spcBef>
                <a:spcPct val="50000"/>
              </a:spcBef>
            </a:pPr>
            <a:r>
              <a:rPr lang="de-AT" altLang="de-DE" sz="2800">
                <a:latin typeface="Comic Sans MS" pitchFamily="66" charset="0"/>
              </a:rPr>
              <a:t>Bei besonders feierlichen Anlässen wird die Bundeshymne gesungen. Kennst du sie?</a:t>
            </a:r>
          </a:p>
        </p:txBody>
      </p:sp>
      <p:sp>
        <p:nvSpPr>
          <p:cNvPr id="12292" name="Text Box 5"/>
          <p:cNvSpPr txBox="1">
            <a:spLocks noChangeArrowheads="1"/>
          </p:cNvSpPr>
          <p:nvPr/>
        </p:nvSpPr>
        <p:spPr bwMode="auto">
          <a:xfrm>
            <a:off x="876300" y="2266950"/>
            <a:ext cx="3624263" cy="1570038"/>
          </a:xfrm>
          <a:prstGeom prst="rect">
            <a:avLst/>
          </a:prstGeom>
          <a:noFill/>
          <a:ln w="9525">
            <a:noFill/>
            <a:miter lim="800000"/>
            <a:headEnd/>
            <a:tailEnd/>
          </a:ln>
          <a:effectLst/>
        </p:spPr>
        <p:txBody>
          <a:bodyPr>
            <a:spAutoFit/>
          </a:bodyPr>
          <a:lstStyle/>
          <a:p>
            <a:pPr>
              <a:spcBef>
                <a:spcPct val="50000"/>
              </a:spcBef>
            </a:pPr>
            <a:r>
              <a:rPr lang="de-DE" altLang="de-DE" sz="1600">
                <a:latin typeface="Comic Sans MS" pitchFamily="66" charset="0"/>
              </a:rPr>
              <a:t>Land der Berge, Land am Strome,</a:t>
            </a:r>
            <a:br>
              <a:rPr lang="de-DE" altLang="de-DE" sz="1600">
                <a:latin typeface="Comic Sans MS" pitchFamily="66" charset="0"/>
              </a:rPr>
            </a:br>
            <a:r>
              <a:rPr lang="de-DE" altLang="de-DE" sz="1600">
                <a:latin typeface="Comic Sans MS" pitchFamily="66" charset="0"/>
              </a:rPr>
              <a:t>Land der Äcker, Land der Dome,</a:t>
            </a:r>
            <a:br>
              <a:rPr lang="de-DE" altLang="de-DE" sz="1600">
                <a:latin typeface="Comic Sans MS" pitchFamily="66" charset="0"/>
              </a:rPr>
            </a:br>
            <a:r>
              <a:rPr lang="de-DE" altLang="de-DE" sz="1600">
                <a:latin typeface="Comic Sans MS" pitchFamily="66" charset="0"/>
              </a:rPr>
              <a:t>Land der Hämmer, zukunftsreich:</a:t>
            </a:r>
            <a:br>
              <a:rPr lang="de-DE" altLang="de-DE" sz="1600">
                <a:latin typeface="Comic Sans MS" pitchFamily="66" charset="0"/>
              </a:rPr>
            </a:br>
            <a:r>
              <a:rPr lang="de-DE" altLang="de-DE" sz="1600">
                <a:latin typeface="Comic Sans MS" pitchFamily="66" charset="0"/>
              </a:rPr>
              <a:t>Heimat großer Töchter und Söhne,</a:t>
            </a:r>
            <a:br>
              <a:rPr lang="de-DE" altLang="de-DE" sz="1600">
                <a:latin typeface="Comic Sans MS" pitchFamily="66" charset="0"/>
              </a:rPr>
            </a:br>
            <a:r>
              <a:rPr lang="de-DE" altLang="de-DE" sz="1600">
                <a:latin typeface="Comic Sans MS" pitchFamily="66" charset="0"/>
              </a:rPr>
              <a:t>Volk, begnadet für das Schöne,</a:t>
            </a:r>
            <a:br>
              <a:rPr lang="de-DE" altLang="de-DE" sz="1600">
                <a:latin typeface="Comic Sans MS" pitchFamily="66" charset="0"/>
              </a:rPr>
            </a:br>
            <a:r>
              <a:rPr lang="de-DE" altLang="de-DE" sz="1600">
                <a:latin typeface="Comic Sans MS" pitchFamily="66" charset="0"/>
              </a:rPr>
              <a:t>vielgerühmtes Österreich. </a:t>
            </a:r>
            <a:endParaRPr lang="de-DE" altLang="de-DE" sz="1400">
              <a:latin typeface="Comic Sans MS" pitchFamily="66" charset="0"/>
            </a:endParaRPr>
          </a:p>
        </p:txBody>
      </p:sp>
      <p:sp>
        <p:nvSpPr>
          <p:cNvPr id="12293" name="Text Box 6"/>
          <p:cNvSpPr txBox="1">
            <a:spLocks noChangeArrowheads="1"/>
          </p:cNvSpPr>
          <p:nvPr/>
        </p:nvSpPr>
        <p:spPr bwMode="auto">
          <a:xfrm>
            <a:off x="5407025" y="3074988"/>
            <a:ext cx="3203575" cy="1558925"/>
          </a:xfrm>
          <a:prstGeom prst="rect">
            <a:avLst/>
          </a:prstGeom>
          <a:noFill/>
          <a:ln w="9525">
            <a:noFill/>
            <a:miter lim="800000"/>
            <a:headEnd/>
            <a:tailEnd/>
          </a:ln>
          <a:effectLst/>
        </p:spPr>
        <p:txBody>
          <a:bodyPr wrap="none">
            <a:spAutoFit/>
          </a:bodyPr>
          <a:lstStyle/>
          <a:p>
            <a:r>
              <a:rPr lang="de-DE" altLang="de-DE" sz="1600">
                <a:latin typeface="Comic Sans MS" pitchFamily="66" charset="0"/>
              </a:rPr>
              <a:t>Heiß umfehdet, wild umstritten,</a:t>
            </a:r>
            <a:br>
              <a:rPr lang="de-DE" altLang="de-DE" sz="1600">
                <a:latin typeface="Comic Sans MS" pitchFamily="66" charset="0"/>
              </a:rPr>
            </a:br>
            <a:r>
              <a:rPr lang="de-DE" altLang="de-DE" sz="1600">
                <a:latin typeface="Comic Sans MS" pitchFamily="66" charset="0"/>
              </a:rPr>
              <a:t>liegst dem Erdteil du inmitten,</a:t>
            </a:r>
            <a:br>
              <a:rPr lang="de-DE" altLang="de-DE" sz="1600">
                <a:latin typeface="Comic Sans MS" pitchFamily="66" charset="0"/>
              </a:rPr>
            </a:br>
            <a:r>
              <a:rPr lang="de-DE" altLang="de-DE" sz="1600">
                <a:latin typeface="Comic Sans MS" pitchFamily="66" charset="0"/>
              </a:rPr>
              <a:t>einem starken Herzen gleich.</a:t>
            </a:r>
            <a:br>
              <a:rPr lang="de-DE" altLang="de-DE" sz="1600">
                <a:latin typeface="Comic Sans MS" pitchFamily="66" charset="0"/>
              </a:rPr>
            </a:br>
            <a:r>
              <a:rPr lang="de-DE" altLang="de-DE" sz="1600">
                <a:latin typeface="Comic Sans MS" pitchFamily="66" charset="0"/>
              </a:rPr>
              <a:t>Hast seit frühen Ahnentagen</a:t>
            </a:r>
            <a:br>
              <a:rPr lang="de-DE" altLang="de-DE" sz="1600">
                <a:latin typeface="Comic Sans MS" pitchFamily="66" charset="0"/>
              </a:rPr>
            </a:br>
            <a:r>
              <a:rPr lang="de-DE" altLang="de-DE" sz="1600">
                <a:latin typeface="Comic Sans MS" pitchFamily="66" charset="0"/>
              </a:rPr>
              <a:t>hoher Sendung Last getragen,</a:t>
            </a:r>
            <a:br>
              <a:rPr lang="de-DE" altLang="de-DE" sz="1600">
                <a:latin typeface="Comic Sans MS" pitchFamily="66" charset="0"/>
              </a:rPr>
            </a:br>
            <a:r>
              <a:rPr lang="de-DE" altLang="de-DE" sz="1600">
                <a:latin typeface="Comic Sans MS" pitchFamily="66" charset="0"/>
              </a:rPr>
              <a:t>vielgeprüftes Österreich.</a:t>
            </a:r>
          </a:p>
        </p:txBody>
      </p:sp>
      <p:sp>
        <p:nvSpPr>
          <p:cNvPr id="12294" name="Text Box 7"/>
          <p:cNvSpPr txBox="1">
            <a:spLocks noChangeArrowheads="1"/>
          </p:cNvSpPr>
          <p:nvPr/>
        </p:nvSpPr>
        <p:spPr bwMode="auto">
          <a:xfrm>
            <a:off x="1979613" y="4721225"/>
            <a:ext cx="3581400" cy="1803400"/>
          </a:xfrm>
          <a:prstGeom prst="rect">
            <a:avLst/>
          </a:prstGeom>
          <a:noFill/>
          <a:ln w="9525">
            <a:noFill/>
            <a:miter lim="800000"/>
            <a:headEnd/>
            <a:tailEnd/>
          </a:ln>
          <a:effectLst/>
        </p:spPr>
        <p:txBody>
          <a:bodyPr>
            <a:spAutoFit/>
          </a:bodyPr>
          <a:lstStyle/>
          <a:p>
            <a:pPr>
              <a:spcBef>
                <a:spcPct val="50000"/>
              </a:spcBef>
            </a:pPr>
            <a:r>
              <a:rPr lang="de-DE" altLang="de-DE" sz="1600">
                <a:latin typeface="Comic Sans MS" pitchFamily="66" charset="0"/>
              </a:rPr>
              <a:t>Mutig in die neuen Zeiten,</a:t>
            </a:r>
            <a:br>
              <a:rPr lang="de-DE" altLang="de-DE" sz="1600">
                <a:latin typeface="Comic Sans MS" pitchFamily="66" charset="0"/>
              </a:rPr>
            </a:br>
            <a:r>
              <a:rPr lang="de-DE" altLang="de-DE" sz="1600">
                <a:latin typeface="Comic Sans MS" pitchFamily="66" charset="0"/>
              </a:rPr>
              <a:t>frei und gläubig sieh uns schreiten,</a:t>
            </a:r>
            <a:br>
              <a:rPr lang="de-DE" altLang="de-DE" sz="1600">
                <a:latin typeface="Comic Sans MS" pitchFamily="66" charset="0"/>
              </a:rPr>
            </a:br>
            <a:r>
              <a:rPr lang="de-DE" altLang="de-DE" sz="1600">
                <a:latin typeface="Comic Sans MS" pitchFamily="66" charset="0"/>
              </a:rPr>
              <a:t>arbeitsfroh und hoffnungsreich!</a:t>
            </a:r>
            <a:br>
              <a:rPr lang="de-DE" altLang="de-DE" sz="1600">
                <a:latin typeface="Comic Sans MS" pitchFamily="66" charset="0"/>
              </a:rPr>
            </a:br>
            <a:r>
              <a:rPr lang="de-DE" altLang="de-DE" sz="1600">
                <a:latin typeface="Comic Sans MS" pitchFamily="66" charset="0"/>
              </a:rPr>
              <a:t>Einig lass in Jubelchören,</a:t>
            </a:r>
            <a:br>
              <a:rPr lang="de-DE" altLang="de-DE" sz="1600">
                <a:latin typeface="Comic Sans MS" pitchFamily="66" charset="0"/>
              </a:rPr>
            </a:br>
            <a:r>
              <a:rPr lang="de-DE" altLang="de-DE" sz="1600">
                <a:latin typeface="Comic Sans MS" pitchFamily="66" charset="0"/>
              </a:rPr>
              <a:t>Vaterland, dir Treue schwören,</a:t>
            </a:r>
            <a:br>
              <a:rPr lang="de-DE" altLang="de-DE" sz="1600">
                <a:latin typeface="Comic Sans MS" pitchFamily="66" charset="0"/>
              </a:rPr>
            </a:br>
            <a:r>
              <a:rPr lang="de-DE" altLang="de-DE" sz="1600">
                <a:latin typeface="Comic Sans MS" pitchFamily="66" charset="0"/>
              </a:rPr>
              <a:t>vielgeliebtes Österreich!</a:t>
            </a:r>
          </a:p>
          <a:p>
            <a:pPr algn="ctr"/>
            <a:endParaRPr lang="de-DE" altLang="de-DE" sz="1600"/>
          </a:p>
        </p:txBody>
      </p:sp>
      <p:sp>
        <p:nvSpPr>
          <p:cNvPr id="12295" name="Rectangle 9">
            <a:hlinkClick r:id="rId2"/>
          </p:cNvPr>
          <p:cNvSpPr>
            <a:spLocks noChangeArrowheads="1"/>
          </p:cNvSpPr>
          <p:nvPr/>
        </p:nvSpPr>
        <p:spPr bwMode="auto">
          <a:xfrm>
            <a:off x="0" y="5029200"/>
            <a:ext cx="2590800" cy="1828800"/>
          </a:xfrm>
          <a:prstGeom prst="rect">
            <a:avLst/>
          </a:prstGeom>
          <a:noFill/>
          <a:ln w="9525">
            <a:noFill/>
            <a:miter lim="800000"/>
            <a:headEnd/>
            <a:tailEnd/>
          </a:ln>
          <a:effectLst/>
        </p:spPr>
        <p:txBody>
          <a:bodyPr wrap="none" anchor="ctr"/>
          <a:lstStyle/>
          <a:p>
            <a:endParaRPr lang="de-AT" altLang="de-DE"/>
          </a:p>
        </p:txBody>
      </p:sp>
      <p:pic>
        <p:nvPicPr>
          <p:cNvPr id="2051" name="Picture 3" descr="C:\Users\Sigrid\AppData\Local\Microsoft\Windows\INetCache\IE\MLZQJ8O0\musical-notes-763190_960_720[1].png"/>
          <p:cNvPicPr>
            <a:picLocks noChangeAspect="1" noChangeArrowheads="1"/>
          </p:cNvPicPr>
          <p:nvPr/>
        </p:nvPicPr>
        <p:blipFill>
          <a:blip r:embed="rId3" cstate="print"/>
          <a:srcRect/>
          <a:stretch>
            <a:fillRect/>
          </a:stretch>
        </p:blipFill>
        <p:spPr bwMode="auto">
          <a:xfrm>
            <a:off x="7668344" y="836712"/>
            <a:ext cx="1707654" cy="2276872"/>
          </a:xfrm>
          <a:prstGeom prst="rect">
            <a:avLst/>
          </a:prstGeom>
          <a:noFill/>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AT" altLang="de-DE" smtClean="0"/>
              <a:t>Fahne</a:t>
            </a:r>
            <a:endParaRPr lang="de-DE" altLang="de-DE" smtClean="0"/>
          </a:p>
        </p:txBody>
      </p:sp>
      <p:sp>
        <p:nvSpPr>
          <p:cNvPr id="13315" name="Text Box 3"/>
          <p:cNvSpPr txBox="1">
            <a:spLocks noChangeArrowheads="1"/>
          </p:cNvSpPr>
          <p:nvPr/>
        </p:nvSpPr>
        <p:spPr bwMode="auto">
          <a:xfrm>
            <a:off x="762000" y="1219200"/>
            <a:ext cx="7848600" cy="1569660"/>
          </a:xfrm>
          <a:prstGeom prst="rect">
            <a:avLst/>
          </a:prstGeom>
          <a:noFill/>
          <a:ln w="9525">
            <a:noFill/>
            <a:miter lim="800000"/>
            <a:headEnd/>
            <a:tailEnd/>
          </a:ln>
          <a:effectLst/>
        </p:spPr>
        <p:txBody>
          <a:bodyPr>
            <a:spAutoFit/>
          </a:bodyPr>
          <a:lstStyle/>
          <a:p>
            <a:pPr algn="ctr">
              <a:spcBef>
                <a:spcPct val="50000"/>
              </a:spcBef>
            </a:pPr>
            <a:r>
              <a:rPr lang="de-DE" altLang="de-DE" sz="3200" dirty="0">
                <a:latin typeface="Comic Sans MS" pitchFamily="66" charset="0"/>
                <a:cs typeface="Arial" charset="0"/>
              </a:rPr>
              <a:t>Die Farben der Republik Österreich sind </a:t>
            </a:r>
            <a:r>
              <a:rPr lang="de-DE" altLang="de-DE" sz="3200" dirty="0" smtClean="0">
                <a:latin typeface="Comic Sans MS" pitchFamily="66" charset="0"/>
                <a:cs typeface="Arial" charset="0"/>
              </a:rPr>
              <a:t>Rot-Weiß-</a:t>
            </a:r>
            <a:r>
              <a:rPr lang="de-DE" altLang="de-DE" sz="3200" dirty="0">
                <a:latin typeface="Comic Sans MS" pitchFamily="66" charset="0"/>
                <a:cs typeface="Arial" charset="0"/>
              </a:rPr>
              <a:t>R</a:t>
            </a:r>
            <a:r>
              <a:rPr lang="de-DE" altLang="de-DE" sz="3200" dirty="0" smtClean="0">
                <a:latin typeface="Comic Sans MS" pitchFamily="66" charset="0"/>
                <a:cs typeface="Arial" charset="0"/>
              </a:rPr>
              <a:t>ot</a:t>
            </a:r>
            <a:r>
              <a:rPr lang="de-DE" altLang="de-DE" sz="3200" dirty="0">
                <a:latin typeface="Comic Sans MS" pitchFamily="66" charset="0"/>
                <a:cs typeface="Arial" charset="0"/>
              </a:rPr>
              <a:t>, das ist nichts Neues! Aber </a:t>
            </a:r>
            <a:r>
              <a:rPr lang="de-DE" altLang="de-DE" sz="3200" dirty="0" smtClean="0">
                <a:latin typeface="Comic Sans MS" pitchFamily="66" charset="0"/>
                <a:cs typeface="Arial" charset="0"/>
              </a:rPr>
              <a:t>weißt </a:t>
            </a:r>
            <a:r>
              <a:rPr lang="de-DE" altLang="de-DE" sz="3200" dirty="0">
                <a:latin typeface="Comic Sans MS" pitchFamily="66" charset="0"/>
                <a:cs typeface="Arial" charset="0"/>
              </a:rPr>
              <a:t>du auch warum?</a:t>
            </a:r>
            <a:endParaRPr lang="de-AT" altLang="de-DE" sz="3200" dirty="0">
              <a:latin typeface="Comic Sans MS" pitchFamily="66" charset="0"/>
            </a:endParaRPr>
          </a:p>
        </p:txBody>
      </p:sp>
      <p:pic>
        <p:nvPicPr>
          <p:cNvPr id="1026" name="Picture 2" descr="C:\Users\Sigrid\AppData\Local\Microsoft\Windows\INetCache\IE\MLZQJ8O0\austria-162233_960_720[1].png"/>
          <p:cNvPicPr>
            <a:picLocks noChangeAspect="1" noChangeArrowheads="1"/>
          </p:cNvPicPr>
          <p:nvPr/>
        </p:nvPicPr>
        <p:blipFill>
          <a:blip r:embed="rId2" cstate="print"/>
          <a:srcRect/>
          <a:stretch>
            <a:fillRect/>
          </a:stretch>
        </p:blipFill>
        <p:spPr bwMode="auto">
          <a:xfrm>
            <a:off x="1836204" y="2996952"/>
            <a:ext cx="5472100" cy="3480048"/>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dirty="0" smtClean="0"/>
              <a:t>Legende</a:t>
            </a:r>
            <a:endParaRPr lang="de-DE" dirty="0"/>
          </a:p>
        </p:txBody>
      </p:sp>
      <p:sp>
        <p:nvSpPr>
          <p:cNvPr id="3" name="Inhaltsplatzhalter 2"/>
          <p:cNvSpPr>
            <a:spLocks noGrp="1"/>
          </p:cNvSpPr>
          <p:nvPr>
            <p:ph idx="1"/>
          </p:nvPr>
        </p:nvSpPr>
        <p:spPr>
          <a:xfrm>
            <a:off x="457200" y="1052736"/>
            <a:ext cx="8229600" cy="5073427"/>
          </a:xfrm>
        </p:spPr>
        <p:txBody>
          <a:bodyPr/>
          <a:lstStyle/>
          <a:p>
            <a:pPr marL="0" indent="0">
              <a:spcBef>
                <a:spcPts val="0"/>
              </a:spcBef>
              <a:buNone/>
            </a:pPr>
            <a:r>
              <a:rPr lang="de-DE" altLang="de-DE" sz="2400" dirty="0" smtClean="0">
                <a:latin typeface="Comic Sans MS" pitchFamily="66" charset="0"/>
              </a:rPr>
              <a:t>Woher die Farben wirklich kommen, wissen wir nicht.</a:t>
            </a:r>
          </a:p>
          <a:p>
            <a:pPr marL="0" indent="0">
              <a:spcBef>
                <a:spcPts val="0"/>
              </a:spcBef>
              <a:buNone/>
            </a:pPr>
            <a:endParaRPr lang="de-DE" altLang="de-DE" sz="2400" dirty="0" smtClean="0">
              <a:latin typeface="Comic Sans MS" pitchFamily="66" charset="0"/>
            </a:endParaRPr>
          </a:p>
          <a:p>
            <a:pPr marL="0" indent="0">
              <a:spcBef>
                <a:spcPts val="0"/>
              </a:spcBef>
              <a:buNone/>
            </a:pPr>
            <a:r>
              <a:rPr lang="de-DE" altLang="de-DE" sz="2400" dirty="0" smtClean="0">
                <a:latin typeface="Comic Sans MS" pitchFamily="66" charset="0"/>
              </a:rPr>
              <a:t>Aber es gibt z</a:t>
            </a:r>
            <a:r>
              <a:rPr lang="de-DE" altLang="de-DE" sz="2400" dirty="0" smtClean="0">
                <a:latin typeface="Comic Sans MS" pitchFamily="66" charset="0"/>
              </a:rPr>
              <a:t>ahlreiche </a:t>
            </a:r>
            <a:r>
              <a:rPr lang="de-DE" altLang="de-DE" sz="2400" dirty="0" smtClean="0">
                <a:latin typeface="Comic Sans MS" pitchFamily="66" charset="0"/>
              </a:rPr>
              <a:t>Legenden </a:t>
            </a:r>
            <a:r>
              <a:rPr lang="de-DE" altLang="de-DE" sz="2400" dirty="0" smtClean="0">
                <a:latin typeface="Comic Sans MS" pitchFamily="66" charset="0"/>
              </a:rPr>
              <a:t>zur </a:t>
            </a:r>
            <a:r>
              <a:rPr lang="de-DE" altLang="de-DE" sz="2400" dirty="0" smtClean="0">
                <a:latin typeface="Comic Sans MS" pitchFamily="66" charset="0"/>
              </a:rPr>
              <a:t>Entstehung unserer Fahne. Eine sehr bekannte und weitverbreitete Geschichte erzählt Folgendes:</a:t>
            </a:r>
          </a:p>
          <a:p>
            <a:pPr marL="0" indent="0">
              <a:spcBef>
                <a:spcPts val="0"/>
              </a:spcBef>
              <a:buNone/>
            </a:pPr>
            <a:r>
              <a:rPr lang="de-DE" altLang="de-DE" sz="2400" dirty="0" smtClean="0">
                <a:latin typeface="Comic Sans MS" pitchFamily="66" charset="0"/>
              </a:rPr>
              <a:t>„</a:t>
            </a:r>
            <a:r>
              <a:rPr lang="de-DE" altLang="de-DE" sz="2400" i="1" dirty="0" smtClean="0">
                <a:latin typeface="Comic Sans MS" pitchFamily="66" charset="0"/>
              </a:rPr>
              <a:t>Als der österreichische Herzog Leopold V</a:t>
            </a:r>
            <a:r>
              <a:rPr lang="de-DE" altLang="de-DE" sz="2400" i="1" dirty="0" smtClean="0">
                <a:latin typeface="Comic Sans MS" pitchFamily="66" charset="0"/>
              </a:rPr>
              <a:t>. aus der Familie der Babenberger </a:t>
            </a:r>
            <a:r>
              <a:rPr lang="de-DE" altLang="de-DE" sz="2400" i="1" dirty="0" smtClean="0">
                <a:latin typeface="Comic Sans MS" pitchFamily="66" charset="0"/>
              </a:rPr>
              <a:t>nach der siegreichen Schlacht (um das heutige </a:t>
            </a:r>
            <a:r>
              <a:rPr lang="de-DE" altLang="de-DE" sz="2400" i="1" dirty="0" err="1" smtClean="0">
                <a:latin typeface="Comic Sans MS" pitchFamily="66" charset="0"/>
              </a:rPr>
              <a:t>Akko</a:t>
            </a:r>
            <a:r>
              <a:rPr lang="de-DE" altLang="de-DE" sz="2400" i="1" dirty="0" smtClean="0">
                <a:latin typeface="Comic Sans MS" pitchFamily="66" charset="0"/>
              </a:rPr>
              <a:t> </a:t>
            </a:r>
            <a:r>
              <a:rPr lang="de-DE" altLang="de-DE" sz="2400" i="1" dirty="0" smtClean="0">
                <a:latin typeface="Comic Sans MS" pitchFamily="66" charset="0"/>
              </a:rPr>
              <a:t>bei Haifa, 1191) heimkehrte, war sein weißes Waffenkleid über und über mit Blut bespritzt. Als man dem Herzog dann den Schwertgurt um die Mitte des Mantels abnahm, blieb ein weißer Streifen ("Binde") übrig</a:t>
            </a:r>
            <a:r>
              <a:rPr lang="de-DE" altLang="de-DE" sz="2400" i="1" dirty="0" smtClean="0">
                <a:latin typeface="Comic Sans MS" pitchFamily="66" charset="0"/>
              </a:rPr>
              <a:t>. Und sein Mantel zeigte die Farben </a:t>
            </a:r>
            <a:r>
              <a:rPr lang="de-DE" altLang="de-DE" sz="2400" b="1" i="1" dirty="0" smtClean="0">
                <a:latin typeface="Comic Sans MS" pitchFamily="66" charset="0"/>
              </a:rPr>
              <a:t>R</a:t>
            </a:r>
            <a:r>
              <a:rPr lang="de-DE" altLang="de-DE" sz="2400" b="1" i="1" dirty="0" smtClean="0">
                <a:latin typeface="Comic Sans MS" pitchFamily="66" charset="0"/>
              </a:rPr>
              <a:t>ot-Weiß-Rot</a:t>
            </a:r>
            <a:r>
              <a:rPr lang="de-DE" altLang="de-DE" sz="2400" i="1" dirty="0" smtClean="0">
                <a:latin typeface="Comic Sans MS" pitchFamily="66" charset="0"/>
              </a:rPr>
              <a:t>.“</a:t>
            </a:r>
          </a:p>
          <a:p>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AT" altLang="de-DE" smtClean="0"/>
              <a:t>Quiz</a:t>
            </a:r>
            <a:endParaRPr lang="de-DE" altLang="de-DE" smtClean="0"/>
          </a:p>
        </p:txBody>
      </p:sp>
      <p:sp>
        <p:nvSpPr>
          <p:cNvPr id="14339" name="AutoShape 6"/>
          <p:cNvSpPr>
            <a:spLocks noChangeArrowheads="1"/>
          </p:cNvSpPr>
          <p:nvPr/>
        </p:nvSpPr>
        <p:spPr bwMode="auto">
          <a:xfrm>
            <a:off x="1676400" y="1295400"/>
            <a:ext cx="6400800" cy="3276600"/>
          </a:xfrm>
          <a:prstGeom prst="cloudCallout">
            <a:avLst>
              <a:gd name="adj1" fmla="val -59500"/>
              <a:gd name="adj2" fmla="val 68509"/>
            </a:avLst>
          </a:prstGeom>
          <a:solidFill>
            <a:schemeClr val="bg1"/>
          </a:solidFill>
          <a:ln w="9525">
            <a:solidFill>
              <a:schemeClr val="tx1"/>
            </a:solidFill>
            <a:round/>
            <a:headEnd/>
            <a:tailEnd/>
          </a:ln>
          <a:effectLst/>
        </p:spPr>
        <p:txBody>
          <a:bodyPr/>
          <a:lstStyle/>
          <a:p>
            <a:pPr algn="ctr"/>
            <a:endParaRPr lang="de-AT" altLang="de-DE" sz="1600">
              <a:latin typeface="Comic Sans MS" pitchFamily="66" charset="0"/>
            </a:endParaRPr>
          </a:p>
          <a:p>
            <a:pPr algn="ctr"/>
            <a:r>
              <a:rPr lang="de-AT" altLang="de-DE">
                <a:latin typeface="Comic Sans MS" pitchFamily="66" charset="0"/>
              </a:rPr>
              <a:t>Oups, das war jetzt aber viel Information! </a:t>
            </a:r>
          </a:p>
          <a:p>
            <a:pPr algn="ctr"/>
            <a:r>
              <a:rPr lang="de-AT" altLang="de-DE">
                <a:latin typeface="Comic Sans MS" pitchFamily="66" charset="0"/>
              </a:rPr>
              <a:t>Mal sehen was ich mir gemerkt habe...</a:t>
            </a:r>
          </a:p>
          <a:p>
            <a:pPr algn="ctr"/>
            <a:r>
              <a:rPr lang="de-AT" altLang="de-DE">
                <a:latin typeface="Comic Sans MS" pitchFamily="66" charset="0"/>
              </a:rPr>
              <a:t>Ratet doch einfach mit!</a:t>
            </a:r>
            <a:endParaRPr lang="de-DE" altLang="de-DE">
              <a:latin typeface="Comic Sans MS" pitchFamily="66"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AT" altLang="de-DE" smtClean="0"/>
              <a:t>Frage 1</a:t>
            </a:r>
            <a:endParaRPr lang="de-DE" altLang="de-DE" smtClean="0"/>
          </a:p>
        </p:txBody>
      </p:sp>
      <p:sp>
        <p:nvSpPr>
          <p:cNvPr id="15363" name="AutoShape 3">
            <a:hlinkClick r:id="rId2" action="ppaction://hlinksldjump"/>
          </p:cNvPr>
          <p:cNvSpPr>
            <a:spLocks noChangeArrowheads="1"/>
          </p:cNvSpPr>
          <p:nvPr/>
        </p:nvSpPr>
        <p:spPr bwMode="auto">
          <a:xfrm>
            <a:off x="381000" y="1295400"/>
            <a:ext cx="2971800" cy="1295400"/>
          </a:xfrm>
          <a:prstGeom prst="cloudCallout">
            <a:avLst>
              <a:gd name="adj1" fmla="val -32801"/>
              <a:gd name="adj2" fmla="val 247551"/>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Am 1. Jänner.</a:t>
            </a:r>
            <a:endParaRPr lang="de-DE" altLang="de-DE" sz="1800">
              <a:latin typeface="Comic Sans MS" pitchFamily="66" charset="0"/>
            </a:endParaRPr>
          </a:p>
        </p:txBody>
      </p:sp>
      <p:sp>
        <p:nvSpPr>
          <p:cNvPr id="15364" name="AutoShape 4">
            <a:hlinkClick r:id="rId2" action="ppaction://hlinksldjump"/>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Am 15. Mai.</a:t>
            </a:r>
            <a:endParaRPr lang="de-DE" altLang="de-DE" sz="1800">
              <a:latin typeface="Comic Sans MS" pitchFamily="66" charset="0"/>
            </a:endParaRPr>
          </a:p>
        </p:txBody>
      </p:sp>
      <p:sp>
        <p:nvSpPr>
          <p:cNvPr id="15365" name="AutoShape 5">
            <a:hlinkClick r:id="" action="ppaction://hlinkshowjump?jump=nextslide"/>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Am 26. Oktober.</a:t>
            </a:r>
            <a:endParaRPr lang="de-DE" altLang="de-DE" sz="1800">
              <a:latin typeface="Comic Sans MS" pitchFamily="66" charset="0"/>
            </a:endParaRPr>
          </a:p>
        </p:txBody>
      </p:sp>
      <p:sp>
        <p:nvSpPr>
          <p:cNvPr id="15366" name="Text Box 6"/>
          <p:cNvSpPr txBox="1">
            <a:spLocks noChangeArrowheads="1"/>
          </p:cNvSpPr>
          <p:nvPr/>
        </p:nvSpPr>
        <p:spPr bwMode="auto">
          <a:xfrm>
            <a:off x="3124200" y="1905000"/>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Wann feiern wir den Nationalfeiertag?</a:t>
            </a:r>
            <a:endParaRPr lang="de-DE" altLang="de-DE" sz="3200">
              <a:latin typeface="Comic Sans MS" pitchFamily="66" charset="0"/>
            </a:endParaRPr>
          </a:p>
        </p:txBody>
      </p:sp>
      <p:sp>
        <p:nvSpPr>
          <p:cNvPr id="15367" name="Line 8"/>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16387"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AT" altLang="de-DE" smtClean="0"/>
              <a:t>Frage 2</a:t>
            </a:r>
            <a:endParaRPr lang="de-DE" altLang="de-DE" smtClean="0"/>
          </a:p>
        </p:txBody>
      </p:sp>
      <p:sp>
        <p:nvSpPr>
          <p:cNvPr id="17411" name="AutoShape 3">
            <a:hlinkClick r:id="rId2" action="ppaction://hlinksldjump"/>
          </p:cNvPr>
          <p:cNvSpPr>
            <a:spLocks noChangeArrowheads="1"/>
          </p:cNvSpPr>
          <p:nvPr/>
        </p:nvSpPr>
        <p:spPr bwMode="auto">
          <a:xfrm>
            <a:off x="381000" y="1295400"/>
            <a:ext cx="3038872" cy="1413520"/>
          </a:xfrm>
          <a:prstGeom prst="cloudCallout">
            <a:avLst>
              <a:gd name="adj1" fmla="val -32801"/>
              <a:gd name="adj2" fmla="val 247551"/>
            </a:avLst>
          </a:prstGeom>
          <a:solidFill>
            <a:schemeClr val="bg1"/>
          </a:solidFill>
          <a:ln w="9525">
            <a:solidFill>
              <a:schemeClr val="tx1"/>
            </a:solidFill>
            <a:round/>
            <a:headEnd/>
            <a:tailEnd/>
          </a:ln>
          <a:effectLst/>
        </p:spPr>
        <p:txBody>
          <a:bodyPr/>
          <a:lstStyle/>
          <a:p>
            <a:pPr algn="ctr"/>
            <a:r>
              <a:rPr lang="de-AT" altLang="de-DE" sz="1800" dirty="0">
                <a:latin typeface="Comic Sans MS" pitchFamily="66" charset="0"/>
              </a:rPr>
              <a:t>Unterzeichnung des Staatsvertrages</a:t>
            </a:r>
            <a:endParaRPr lang="de-DE" altLang="de-DE" sz="1800" dirty="0">
              <a:latin typeface="Comic Sans MS" pitchFamily="66" charset="0"/>
            </a:endParaRPr>
          </a:p>
        </p:txBody>
      </p:sp>
      <p:sp>
        <p:nvSpPr>
          <p:cNvPr id="17412" name="AutoShape 4">
            <a:hlinkClick r:id="" action="ppaction://hlinkshowjump?jump=nextslide"/>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Erklärung</a:t>
            </a:r>
          </a:p>
          <a:p>
            <a:pPr algn="ctr"/>
            <a:r>
              <a:rPr lang="de-AT" altLang="de-DE" sz="1800">
                <a:latin typeface="Comic Sans MS" pitchFamily="66" charset="0"/>
              </a:rPr>
              <a:t>der</a:t>
            </a:r>
          </a:p>
          <a:p>
            <a:pPr algn="ctr"/>
            <a:r>
              <a:rPr lang="de-AT" altLang="de-DE" sz="1800">
                <a:latin typeface="Comic Sans MS" pitchFamily="66" charset="0"/>
              </a:rPr>
              <a:t>Neutralität</a:t>
            </a:r>
            <a:endParaRPr lang="de-DE" altLang="de-DE" sz="1800">
              <a:latin typeface="Comic Sans MS" pitchFamily="66" charset="0"/>
            </a:endParaRPr>
          </a:p>
        </p:txBody>
      </p:sp>
      <p:sp>
        <p:nvSpPr>
          <p:cNvPr id="17413" name="AutoShape 5">
            <a:hlinkClick r:id="rId2" action="ppaction://hlinksldjump"/>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Ende</a:t>
            </a:r>
          </a:p>
          <a:p>
            <a:pPr algn="ctr"/>
            <a:r>
              <a:rPr lang="de-AT" altLang="de-DE" sz="1800">
                <a:latin typeface="Comic Sans MS" pitchFamily="66" charset="0"/>
              </a:rPr>
              <a:t>des</a:t>
            </a:r>
          </a:p>
          <a:p>
            <a:pPr algn="ctr"/>
            <a:r>
              <a:rPr lang="de-AT" altLang="de-DE" sz="1800">
                <a:latin typeface="Comic Sans MS" pitchFamily="66" charset="0"/>
              </a:rPr>
              <a:t>Krieges</a:t>
            </a:r>
            <a:endParaRPr lang="de-DE" altLang="de-DE" sz="1800">
              <a:latin typeface="Comic Sans MS" pitchFamily="66" charset="0"/>
            </a:endParaRPr>
          </a:p>
        </p:txBody>
      </p:sp>
      <p:sp>
        <p:nvSpPr>
          <p:cNvPr id="17414" name="Text Box 6"/>
          <p:cNvSpPr txBox="1">
            <a:spLocks noChangeArrowheads="1"/>
          </p:cNvSpPr>
          <p:nvPr/>
        </p:nvSpPr>
        <p:spPr bwMode="auto">
          <a:xfrm>
            <a:off x="3124200" y="1905000"/>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Was wird eigentlich am  Nationalfeiertag gefeiert?</a:t>
            </a:r>
            <a:endParaRPr lang="de-DE" altLang="de-DE" sz="3200">
              <a:latin typeface="Comic Sans MS" pitchFamily="66" charset="0"/>
            </a:endParaRPr>
          </a:p>
        </p:txBody>
      </p:sp>
      <p:sp>
        <p:nvSpPr>
          <p:cNvPr id="17415" name="Line 7"/>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18435"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AT" altLang="de-DE" smtClean="0"/>
              <a:t>Frage 3</a:t>
            </a:r>
            <a:endParaRPr lang="de-DE" altLang="de-DE" smtClean="0"/>
          </a:p>
        </p:txBody>
      </p:sp>
      <p:sp>
        <p:nvSpPr>
          <p:cNvPr id="19459" name="AutoShape 3">
            <a:hlinkClick r:id="" action="ppaction://hlinkshowjump?jump=nextslide"/>
          </p:cNvPr>
          <p:cNvSpPr>
            <a:spLocks noChangeArrowheads="1"/>
          </p:cNvSpPr>
          <p:nvPr/>
        </p:nvSpPr>
        <p:spPr bwMode="auto">
          <a:xfrm>
            <a:off x="381000" y="1295400"/>
            <a:ext cx="2971800" cy="1295400"/>
          </a:xfrm>
          <a:prstGeom prst="cloudCallout">
            <a:avLst>
              <a:gd name="adj1" fmla="val -32801"/>
              <a:gd name="adj2" fmla="val 247551"/>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1955</a:t>
            </a:r>
            <a:endParaRPr lang="de-DE" altLang="de-DE" sz="1800">
              <a:latin typeface="Comic Sans MS" pitchFamily="66" charset="0"/>
            </a:endParaRPr>
          </a:p>
        </p:txBody>
      </p:sp>
      <p:sp>
        <p:nvSpPr>
          <p:cNvPr id="19460" name="AutoShape 4">
            <a:hlinkClick r:id="rId2" action="ppaction://hlinksldjump"/>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1945</a:t>
            </a:r>
            <a:endParaRPr lang="de-DE" altLang="de-DE" sz="1800">
              <a:latin typeface="Comic Sans MS" pitchFamily="66" charset="0"/>
            </a:endParaRPr>
          </a:p>
        </p:txBody>
      </p:sp>
      <p:sp>
        <p:nvSpPr>
          <p:cNvPr id="19461" name="AutoShape 5">
            <a:hlinkClick r:id="rId2" action="ppaction://hlinksldjump"/>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a:lstStyle/>
          <a:p>
            <a:pPr algn="ctr"/>
            <a:endParaRPr lang="de-AT" altLang="de-DE" sz="1800">
              <a:latin typeface="Comic Sans MS" pitchFamily="66" charset="0"/>
            </a:endParaRPr>
          </a:p>
          <a:p>
            <a:pPr algn="ctr"/>
            <a:r>
              <a:rPr lang="de-AT" altLang="de-DE" sz="1800">
                <a:latin typeface="Comic Sans MS" pitchFamily="66" charset="0"/>
              </a:rPr>
              <a:t>1938</a:t>
            </a:r>
            <a:endParaRPr lang="de-DE" altLang="de-DE" sz="1800">
              <a:latin typeface="Comic Sans MS" pitchFamily="66" charset="0"/>
            </a:endParaRPr>
          </a:p>
        </p:txBody>
      </p:sp>
      <p:sp>
        <p:nvSpPr>
          <p:cNvPr id="19462" name="Text Box 6"/>
          <p:cNvSpPr txBox="1">
            <a:spLocks noChangeArrowheads="1"/>
          </p:cNvSpPr>
          <p:nvPr/>
        </p:nvSpPr>
        <p:spPr bwMode="auto">
          <a:xfrm>
            <a:off x="3124200" y="1905000"/>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In welchem Jahr war die Neutralitätserklärung?</a:t>
            </a:r>
            <a:endParaRPr lang="de-DE" altLang="de-DE" sz="3200">
              <a:latin typeface="Comic Sans MS" pitchFamily="66" charset="0"/>
            </a:endParaRPr>
          </a:p>
        </p:txBody>
      </p:sp>
      <p:sp>
        <p:nvSpPr>
          <p:cNvPr id="19463" name="Line 7"/>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a:t>
            </a:r>
            <a:endParaRPr lang="de-DE" dirty="0"/>
          </a:p>
        </p:txBody>
      </p:sp>
      <p:sp>
        <p:nvSpPr>
          <p:cNvPr id="3" name="Inhaltsplatzhalter 2"/>
          <p:cNvSpPr>
            <a:spLocks noGrp="1"/>
          </p:cNvSpPr>
          <p:nvPr>
            <p:ph idx="1"/>
          </p:nvPr>
        </p:nvSpPr>
        <p:spPr/>
        <p:txBody>
          <a:bodyPr/>
          <a:lstStyle/>
          <a:p>
            <a:pPr marL="0" indent="0">
              <a:spcBef>
                <a:spcPts val="0"/>
              </a:spcBef>
              <a:buNone/>
            </a:pPr>
            <a:r>
              <a:rPr lang="de-AT" altLang="de-DE" b="1" dirty="0" smtClean="0">
                <a:latin typeface="Comic Sans MS" pitchFamily="66" charset="0"/>
              </a:rPr>
              <a:t>1933</a:t>
            </a:r>
            <a:r>
              <a:rPr lang="de-AT" altLang="de-DE" dirty="0" smtClean="0">
                <a:latin typeface="Comic Sans MS" pitchFamily="66" charset="0"/>
              </a:rPr>
              <a:t> kamen in Deutschland die </a:t>
            </a:r>
            <a:r>
              <a:rPr lang="de-AT" altLang="de-DE" b="1" dirty="0" smtClean="0">
                <a:latin typeface="Comic Sans MS" pitchFamily="66" charset="0"/>
              </a:rPr>
              <a:t>Nationalsozialisten</a:t>
            </a:r>
            <a:r>
              <a:rPr lang="de-AT" altLang="de-DE" dirty="0" smtClean="0">
                <a:latin typeface="Comic Sans MS" pitchFamily="66" charset="0"/>
              </a:rPr>
              <a:t> an die Macht. Viele Deutsche hatten sie gewählt und bewunderten den „Führer“ </a:t>
            </a:r>
            <a:r>
              <a:rPr lang="de-AT" altLang="de-DE" b="1" dirty="0" smtClean="0">
                <a:latin typeface="Comic Sans MS" pitchFamily="66" charset="0"/>
              </a:rPr>
              <a:t>Adolf Hitler</a:t>
            </a:r>
            <a:r>
              <a:rPr lang="de-AT" altLang="de-DE" dirty="0" smtClean="0">
                <a:latin typeface="Comic Sans MS" pitchFamily="66" charset="0"/>
              </a:rPr>
              <a:t>.</a:t>
            </a:r>
          </a:p>
          <a:p>
            <a:pPr marL="0" indent="0">
              <a:spcBef>
                <a:spcPts val="0"/>
              </a:spcBef>
              <a:buNone/>
            </a:pPr>
            <a:endParaRPr lang="de-AT" altLang="de-DE" dirty="0" smtClean="0">
              <a:latin typeface="Comic Sans MS" pitchFamily="66" charset="0"/>
            </a:endParaRPr>
          </a:p>
          <a:p>
            <a:pPr marL="0" indent="0">
              <a:spcBef>
                <a:spcPts val="0"/>
              </a:spcBef>
              <a:buNone/>
            </a:pPr>
            <a:r>
              <a:rPr lang="de-AT" altLang="de-DE" dirty="0" smtClean="0">
                <a:latin typeface="Comic Sans MS" pitchFamily="66" charset="0"/>
              </a:rPr>
              <a:t>Menschen mit anderen politischen Meinungen und Juden wurden verfolgt</a:t>
            </a:r>
            <a:r>
              <a:rPr lang="de-AT" altLang="de-DE" dirty="0">
                <a:latin typeface="Comic Sans MS" pitchFamily="66" charset="0"/>
              </a:rPr>
              <a:t>. </a:t>
            </a:r>
            <a:r>
              <a:rPr lang="de-AT" altLang="de-DE" dirty="0" smtClean="0">
                <a:latin typeface="Comic Sans MS" pitchFamily="66" charset="0"/>
              </a:rPr>
              <a:t>Das nationalsozialistische Deutschland </a:t>
            </a:r>
            <a:r>
              <a:rPr lang="de-AT" altLang="de-DE" dirty="0" smtClean="0">
                <a:latin typeface="Comic Sans MS" pitchFamily="66" charset="0"/>
              </a:rPr>
              <a:t>unter Hitler war eine </a:t>
            </a:r>
            <a:r>
              <a:rPr lang="de-AT" altLang="de-DE" b="1" dirty="0" smtClean="0">
                <a:latin typeface="Comic Sans MS" pitchFamily="66" charset="0"/>
              </a:rPr>
              <a:t>Diktatur</a:t>
            </a:r>
            <a:r>
              <a:rPr lang="de-AT" altLang="de-DE" dirty="0" smtClean="0">
                <a:latin typeface="Comic Sans MS" pitchFamily="66" charset="0"/>
              </a:rPr>
              <a:t>. </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20483"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AT" altLang="de-DE" smtClean="0"/>
              <a:t>Frage 4</a:t>
            </a:r>
            <a:endParaRPr lang="de-DE" altLang="de-DE" smtClean="0"/>
          </a:p>
        </p:txBody>
      </p:sp>
      <p:sp>
        <p:nvSpPr>
          <p:cNvPr id="21507" name="AutoShape 3">
            <a:hlinkClick r:id="" action="ppaction://hlinkshowjump?jump=nextslide"/>
          </p:cNvPr>
          <p:cNvSpPr>
            <a:spLocks noChangeArrowheads="1"/>
          </p:cNvSpPr>
          <p:nvPr/>
        </p:nvSpPr>
        <p:spPr bwMode="auto">
          <a:xfrm>
            <a:off x="381000" y="1295400"/>
            <a:ext cx="3581400" cy="1371600"/>
          </a:xfrm>
          <a:prstGeom prst="cloudCallout">
            <a:avLst>
              <a:gd name="adj1" fmla="val -35727"/>
              <a:gd name="adj2" fmla="val 231019"/>
            </a:avLst>
          </a:prstGeom>
          <a:solidFill>
            <a:schemeClr val="bg1"/>
          </a:solidFill>
          <a:ln w="9525">
            <a:solidFill>
              <a:schemeClr val="tx1"/>
            </a:solidFill>
            <a:round/>
            <a:headEnd/>
            <a:tailEnd/>
          </a:ln>
          <a:effectLst/>
        </p:spPr>
        <p:txBody>
          <a:bodyPr/>
          <a:lstStyle/>
          <a:p>
            <a:pPr algn="ctr"/>
            <a:r>
              <a:rPr lang="de-AT" altLang="de-DE" sz="1800" dirty="0">
                <a:latin typeface="Comic Sans MS" pitchFamily="66" charset="0"/>
              </a:rPr>
              <a:t>Ö darf keine </a:t>
            </a:r>
            <a:r>
              <a:rPr lang="de-AT" altLang="de-DE" sz="1800" dirty="0" smtClean="0">
                <a:latin typeface="Comic Sans MS" pitchFamily="66" charset="0"/>
              </a:rPr>
              <a:t>militärischen  </a:t>
            </a:r>
            <a:r>
              <a:rPr lang="de-AT" altLang="de-DE" sz="1800" dirty="0">
                <a:latin typeface="Comic Sans MS" pitchFamily="66" charset="0"/>
              </a:rPr>
              <a:t>Bündnisse eingehen. </a:t>
            </a:r>
            <a:endParaRPr lang="de-DE" altLang="de-DE" sz="1800" dirty="0">
              <a:latin typeface="Comic Sans MS" pitchFamily="66" charset="0"/>
            </a:endParaRPr>
          </a:p>
        </p:txBody>
      </p:sp>
      <p:sp>
        <p:nvSpPr>
          <p:cNvPr id="21508" name="AutoShape 4">
            <a:hlinkClick r:id="rId2" action="ppaction://hlinksldjump"/>
          </p:cNvPr>
          <p:cNvSpPr>
            <a:spLocks noChangeArrowheads="1"/>
          </p:cNvSpPr>
          <p:nvPr/>
        </p:nvSpPr>
        <p:spPr bwMode="auto">
          <a:xfrm>
            <a:off x="1752600" y="3124200"/>
            <a:ext cx="3505200" cy="1447800"/>
          </a:xfrm>
          <a:prstGeom prst="cloudCallout">
            <a:avLst>
              <a:gd name="adj1" fmla="val -70199"/>
              <a:gd name="adj2" fmla="val 100440"/>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Ö  darf keinen Gemeinschaften beitreten.</a:t>
            </a:r>
            <a:endParaRPr lang="de-DE" altLang="de-DE" sz="1800">
              <a:latin typeface="Comic Sans MS" pitchFamily="66" charset="0"/>
            </a:endParaRPr>
          </a:p>
          <a:p>
            <a:pPr algn="ctr"/>
            <a:endParaRPr lang="de-DE" altLang="de-DE" sz="1800">
              <a:latin typeface="Comic Sans MS" pitchFamily="66" charset="0"/>
            </a:endParaRPr>
          </a:p>
        </p:txBody>
      </p:sp>
      <p:sp>
        <p:nvSpPr>
          <p:cNvPr id="21509" name="AutoShape 5">
            <a:hlinkClick r:id="rId2" action="ppaction://hlinksldjump"/>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Ö darf keine Meinung vertreten.</a:t>
            </a:r>
            <a:endParaRPr lang="de-DE" altLang="de-DE" sz="1800">
              <a:latin typeface="Comic Sans MS" pitchFamily="66" charset="0"/>
            </a:endParaRPr>
          </a:p>
        </p:txBody>
      </p:sp>
      <p:sp>
        <p:nvSpPr>
          <p:cNvPr id="21510" name="Text Box 6"/>
          <p:cNvSpPr txBox="1">
            <a:spLocks noChangeArrowheads="1"/>
          </p:cNvSpPr>
          <p:nvPr/>
        </p:nvSpPr>
        <p:spPr bwMode="auto">
          <a:xfrm>
            <a:off x="3124200" y="1905000"/>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Und was ist in dieser Erklärung festgelegt?</a:t>
            </a:r>
            <a:endParaRPr lang="de-DE" altLang="de-DE" sz="3200">
              <a:latin typeface="Comic Sans MS" pitchFamily="66" charset="0"/>
            </a:endParaRPr>
          </a:p>
        </p:txBody>
      </p:sp>
      <p:sp>
        <p:nvSpPr>
          <p:cNvPr id="21511" name="Line 7"/>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22531"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AT" altLang="de-DE" smtClean="0"/>
              <a:t>Frage 5</a:t>
            </a:r>
            <a:endParaRPr lang="de-DE" altLang="de-DE" smtClean="0"/>
          </a:p>
        </p:txBody>
      </p:sp>
      <p:sp>
        <p:nvSpPr>
          <p:cNvPr id="23555" name="AutoShape 3">
            <a:hlinkClick r:id="" action="ppaction://hlinkshowjump?jump=nextslide"/>
          </p:cNvPr>
          <p:cNvSpPr>
            <a:spLocks noChangeArrowheads="1"/>
          </p:cNvSpPr>
          <p:nvPr/>
        </p:nvSpPr>
        <p:spPr bwMode="auto">
          <a:xfrm>
            <a:off x="381000" y="1295400"/>
            <a:ext cx="2971800" cy="1295400"/>
          </a:xfrm>
          <a:prstGeom prst="cloudCallout">
            <a:avLst>
              <a:gd name="adj1" fmla="val -32801"/>
              <a:gd name="adj2" fmla="val 247551"/>
            </a:avLst>
          </a:prstGeom>
          <a:solidFill>
            <a:schemeClr val="bg1"/>
          </a:solidFill>
          <a:ln w="9525">
            <a:solidFill>
              <a:schemeClr val="tx1"/>
            </a:solidFill>
            <a:round/>
            <a:headEnd/>
            <a:tailEnd/>
          </a:ln>
          <a:effectLst/>
        </p:spPr>
        <p:txBody>
          <a:bodyPr tIns="262800"/>
          <a:lstStyle/>
          <a:p>
            <a:pPr algn="ctr"/>
            <a:r>
              <a:rPr lang="de-AT" altLang="de-DE" sz="1800">
                <a:latin typeface="Comic Sans MS" pitchFamily="66" charset="0"/>
              </a:rPr>
              <a:t>Österreich ist frei!</a:t>
            </a:r>
            <a:endParaRPr lang="de-DE" altLang="de-DE" sz="1800">
              <a:latin typeface="Comic Sans MS" pitchFamily="66" charset="0"/>
            </a:endParaRPr>
          </a:p>
        </p:txBody>
      </p:sp>
      <p:sp>
        <p:nvSpPr>
          <p:cNvPr id="23556" name="AutoShape 4">
            <a:hlinkClick r:id="rId2" action="ppaction://hlinksldjump"/>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tIns="262800"/>
          <a:lstStyle/>
          <a:p>
            <a:pPr algn="ctr"/>
            <a:r>
              <a:rPr lang="de-AT" altLang="de-DE" sz="1800">
                <a:latin typeface="Comic Sans MS" pitchFamily="66" charset="0"/>
              </a:rPr>
              <a:t>Österreich ist</a:t>
            </a:r>
          </a:p>
          <a:p>
            <a:pPr algn="ctr"/>
            <a:r>
              <a:rPr lang="de-AT" altLang="de-DE" sz="1800">
                <a:latin typeface="Comic Sans MS" pitchFamily="66" charset="0"/>
              </a:rPr>
              <a:t>neutral!</a:t>
            </a:r>
            <a:endParaRPr lang="de-DE" altLang="de-DE" sz="1800">
              <a:latin typeface="Comic Sans MS" pitchFamily="66" charset="0"/>
            </a:endParaRPr>
          </a:p>
        </p:txBody>
      </p:sp>
      <p:sp>
        <p:nvSpPr>
          <p:cNvPr id="23557" name="AutoShape 5">
            <a:hlinkClick r:id="rId2" action="ppaction://hlinksldjump"/>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tIns="262800"/>
          <a:lstStyle/>
          <a:p>
            <a:pPr algn="ctr"/>
            <a:r>
              <a:rPr lang="de-AT" altLang="de-DE" sz="1800">
                <a:latin typeface="Comic Sans MS" pitchFamily="66" charset="0"/>
              </a:rPr>
              <a:t>Österreich gibt es nicht mehr.</a:t>
            </a:r>
            <a:endParaRPr lang="de-DE" altLang="de-DE" sz="1800">
              <a:latin typeface="Comic Sans MS" pitchFamily="66" charset="0"/>
            </a:endParaRPr>
          </a:p>
        </p:txBody>
      </p:sp>
      <p:sp>
        <p:nvSpPr>
          <p:cNvPr id="23558" name="Text Box 6"/>
          <p:cNvSpPr txBox="1">
            <a:spLocks noChangeArrowheads="1"/>
          </p:cNvSpPr>
          <p:nvPr/>
        </p:nvSpPr>
        <p:spPr bwMode="auto">
          <a:xfrm>
            <a:off x="2971800" y="1905000"/>
            <a:ext cx="54864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 und was besagte dann der Staatsvertrag vom 15. Mai?</a:t>
            </a:r>
            <a:endParaRPr lang="de-DE" altLang="de-DE" sz="3200">
              <a:latin typeface="Comic Sans MS" pitchFamily="66" charset="0"/>
            </a:endParaRPr>
          </a:p>
        </p:txBody>
      </p:sp>
      <p:sp>
        <p:nvSpPr>
          <p:cNvPr id="23559" name="Line 7"/>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24579"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AT" altLang="de-DE" smtClean="0"/>
              <a:t>Frage 6</a:t>
            </a:r>
            <a:endParaRPr lang="de-DE" altLang="de-DE" smtClean="0"/>
          </a:p>
        </p:txBody>
      </p:sp>
      <p:sp>
        <p:nvSpPr>
          <p:cNvPr id="25603" name="AutoShape 3">
            <a:hlinkClick r:id="rId2" action="ppaction://hlinksldjump"/>
          </p:cNvPr>
          <p:cNvSpPr>
            <a:spLocks noChangeArrowheads="1"/>
          </p:cNvSpPr>
          <p:nvPr/>
        </p:nvSpPr>
        <p:spPr bwMode="auto">
          <a:xfrm>
            <a:off x="381000" y="1295400"/>
            <a:ext cx="2971800" cy="1295400"/>
          </a:xfrm>
          <a:prstGeom prst="cloudCallout">
            <a:avLst>
              <a:gd name="adj1" fmla="val -32801"/>
              <a:gd name="adj2" fmla="val 247551"/>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Land der Äcker,</a:t>
            </a:r>
          </a:p>
          <a:p>
            <a:pPr algn="ctr"/>
            <a:r>
              <a:rPr lang="de-AT" altLang="de-DE" sz="1800">
                <a:latin typeface="Comic Sans MS" pitchFamily="66" charset="0"/>
              </a:rPr>
              <a:t>Land der Dome...</a:t>
            </a:r>
            <a:endParaRPr lang="de-DE" altLang="de-DE" sz="1800">
              <a:latin typeface="Comic Sans MS" pitchFamily="66" charset="0"/>
            </a:endParaRPr>
          </a:p>
        </p:txBody>
      </p:sp>
      <p:sp>
        <p:nvSpPr>
          <p:cNvPr id="25604" name="AutoShape 4">
            <a:hlinkClick r:id="rId2" action="ppaction://hlinksldjump"/>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Land der Berge,</a:t>
            </a:r>
          </a:p>
          <a:p>
            <a:pPr algn="ctr"/>
            <a:r>
              <a:rPr lang="de-AT" altLang="de-DE" sz="1800">
                <a:latin typeface="Comic Sans MS" pitchFamily="66" charset="0"/>
              </a:rPr>
              <a:t>Land der Dome...</a:t>
            </a:r>
            <a:endParaRPr lang="de-DE" altLang="de-DE" sz="1800">
              <a:latin typeface="Comic Sans MS" pitchFamily="66" charset="0"/>
            </a:endParaRPr>
          </a:p>
        </p:txBody>
      </p:sp>
      <p:sp>
        <p:nvSpPr>
          <p:cNvPr id="25605" name="AutoShape 5">
            <a:hlinkClick r:id="" action="ppaction://hlinkshowjump?jump=nextslide"/>
          </p:cNvPr>
          <p:cNvSpPr>
            <a:spLocks noChangeArrowheads="1"/>
          </p:cNvSpPr>
          <p:nvPr/>
        </p:nvSpPr>
        <p:spPr bwMode="auto">
          <a:xfrm>
            <a:off x="4191000" y="4648200"/>
            <a:ext cx="2971800" cy="1295400"/>
          </a:xfrm>
          <a:prstGeom prst="cloudCallout">
            <a:avLst>
              <a:gd name="adj1" fmla="val -150750"/>
              <a:gd name="adj2" fmla="val 12255"/>
            </a:avLst>
          </a:prstGeom>
          <a:solidFill>
            <a:schemeClr val="bg1"/>
          </a:solidFill>
          <a:ln w="9525">
            <a:solidFill>
              <a:schemeClr val="tx1"/>
            </a:solidFill>
            <a:round/>
            <a:headEnd/>
            <a:tailEnd/>
          </a:ln>
          <a:effectLst/>
        </p:spPr>
        <p:txBody>
          <a:bodyPr/>
          <a:lstStyle/>
          <a:p>
            <a:pPr algn="ctr"/>
            <a:r>
              <a:rPr lang="de-AT" altLang="de-DE" sz="1800">
                <a:latin typeface="Comic Sans MS" pitchFamily="66" charset="0"/>
              </a:rPr>
              <a:t>Land der Berge,</a:t>
            </a:r>
          </a:p>
          <a:p>
            <a:pPr algn="ctr"/>
            <a:r>
              <a:rPr lang="de-AT" altLang="de-DE" sz="1800">
                <a:latin typeface="Comic Sans MS" pitchFamily="66" charset="0"/>
              </a:rPr>
              <a:t>Land am Strome...</a:t>
            </a:r>
            <a:endParaRPr lang="de-DE" altLang="de-DE" sz="1800">
              <a:latin typeface="Comic Sans MS" pitchFamily="66" charset="0"/>
            </a:endParaRPr>
          </a:p>
        </p:txBody>
      </p:sp>
      <p:sp>
        <p:nvSpPr>
          <p:cNvPr id="25606" name="Text Box 6"/>
          <p:cNvSpPr txBox="1">
            <a:spLocks noChangeArrowheads="1"/>
          </p:cNvSpPr>
          <p:nvPr/>
        </p:nvSpPr>
        <p:spPr bwMode="auto">
          <a:xfrm>
            <a:off x="3124200" y="1905000"/>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Wie beginnt unsere Bundeshymne?</a:t>
            </a:r>
            <a:endParaRPr lang="de-DE" altLang="de-DE" sz="3200">
              <a:latin typeface="Comic Sans MS" pitchFamily="66" charset="0"/>
            </a:endParaRPr>
          </a:p>
        </p:txBody>
      </p:sp>
      <p:sp>
        <p:nvSpPr>
          <p:cNvPr id="25607" name="Line 7"/>
          <p:cNvSpPr>
            <a:spLocks noChangeShapeType="1"/>
          </p:cNvSpPr>
          <p:nvPr/>
        </p:nvSpPr>
        <p:spPr bwMode="auto">
          <a:xfrm>
            <a:off x="8458200" y="1981200"/>
            <a:ext cx="0" cy="990600"/>
          </a:xfrm>
          <a:prstGeom prst="line">
            <a:avLst/>
          </a:prstGeom>
          <a:noFill/>
          <a:ln w="38100">
            <a:solidFill>
              <a:srgbClr val="FF3300"/>
            </a:solidFill>
            <a:round/>
            <a:headEnd/>
            <a:tailEnd/>
          </a:ln>
          <a:effectLst/>
        </p:spPr>
        <p:txBody>
          <a:bodyPr/>
          <a:lstStyle/>
          <a:p>
            <a:endParaRPr lang="de-DE"/>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
            <a:hlinkClick r:id="" action="ppaction://hlinkshowjump?jump=nextslide"/>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26627" name="AutoShape 3"/>
          <p:cNvSpPr>
            <a:spLocks noChangeArrowheads="1"/>
          </p:cNvSpPr>
          <p:nvPr/>
        </p:nvSpPr>
        <p:spPr bwMode="auto">
          <a:xfrm>
            <a:off x="827088" y="838200"/>
            <a:ext cx="3505200" cy="2286000"/>
          </a:xfrm>
          <a:prstGeom prst="wedgeEllipseCallout">
            <a:avLst>
              <a:gd name="adj1" fmla="val 58153"/>
              <a:gd name="adj2" fmla="val 53750"/>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Yippie!</a:t>
            </a:r>
          </a:p>
          <a:p>
            <a:pPr algn="ctr"/>
            <a:r>
              <a:rPr lang="de-AT" altLang="de-DE" sz="3600">
                <a:latin typeface="Comic Sans MS" pitchFamily="66" charset="0"/>
              </a:rPr>
              <a:t>Gut gemacht!</a:t>
            </a:r>
            <a:endParaRPr lang="de-DE" altLang="de-DE" sz="3600">
              <a:latin typeface="Comic Sans MS" pitchFamily="66" charset="0"/>
            </a:endParaRPr>
          </a:p>
        </p:txBody>
      </p:sp>
      <p:sp>
        <p:nvSpPr>
          <p:cNvPr id="7" name="Eingekerbter Pfeil nach rechts 6">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AT" altLang="de-DE" smtClean="0"/>
              <a:t>Frage 7</a:t>
            </a:r>
            <a:endParaRPr lang="de-DE" altLang="de-DE" smtClean="0"/>
          </a:p>
        </p:txBody>
      </p:sp>
      <p:sp>
        <p:nvSpPr>
          <p:cNvPr id="27651" name="AutoShape 3">
            <a:hlinkClick r:id="rId2" action="ppaction://hlinksldjump"/>
          </p:cNvPr>
          <p:cNvSpPr>
            <a:spLocks noChangeArrowheads="1"/>
          </p:cNvSpPr>
          <p:nvPr/>
        </p:nvSpPr>
        <p:spPr bwMode="auto">
          <a:xfrm>
            <a:off x="381000" y="1295400"/>
            <a:ext cx="2971800" cy="1295400"/>
          </a:xfrm>
          <a:prstGeom prst="cloudCallout">
            <a:avLst>
              <a:gd name="adj1" fmla="val -32801"/>
              <a:gd name="adj2" fmla="val 247551"/>
            </a:avLst>
          </a:prstGeom>
          <a:solidFill>
            <a:schemeClr val="bg1"/>
          </a:solidFill>
          <a:ln w="9525">
            <a:solidFill>
              <a:schemeClr val="tx1"/>
            </a:solidFill>
            <a:round/>
            <a:headEnd/>
            <a:tailEnd/>
          </a:ln>
          <a:effectLst/>
        </p:spPr>
        <p:txBody>
          <a:bodyPr lIns="0" rIns="0"/>
          <a:lstStyle/>
          <a:p>
            <a:pPr algn="ctr"/>
            <a:r>
              <a:rPr lang="de-AT" altLang="de-DE" sz="1800">
                <a:latin typeface="Comic Sans MS" pitchFamily="66" charset="0"/>
              </a:rPr>
              <a:t>...Hundertwasser ausgewählt hat.</a:t>
            </a:r>
            <a:endParaRPr lang="de-DE" altLang="de-DE" sz="1800">
              <a:latin typeface="Comic Sans MS" pitchFamily="66" charset="0"/>
            </a:endParaRPr>
          </a:p>
        </p:txBody>
      </p:sp>
      <p:sp>
        <p:nvSpPr>
          <p:cNvPr id="27652" name="AutoShape 4">
            <a:hlinkClick r:id="rId2" action="ppaction://hlinksldjump"/>
          </p:cNvPr>
          <p:cNvSpPr>
            <a:spLocks noChangeArrowheads="1"/>
          </p:cNvSpPr>
          <p:nvPr/>
        </p:nvSpPr>
        <p:spPr bwMode="auto">
          <a:xfrm>
            <a:off x="1752600" y="3276600"/>
            <a:ext cx="2971800" cy="1295400"/>
          </a:xfrm>
          <a:prstGeom prst="cloudCallout">
            <a:avLst>
              <a:gd name="adj1" fmla="val -73824"/>
              <a:gd name="adj2" fmla="val 106370"/>
            </a:avLst>
          </a:prstGeom>
          <a:solidFill>
            <a:schemeClr val="bg1"/>
          </a:solidFill>
          <a:ln w="9525">
            <a:solidFill>
              <a:schemeClr val="tx1"/>
            </a:solidFill>
            <a:round/>
            <a:headEnd/>
            <a:tailEnd/>
          </a:ln>
          <a:effectLst/>
        </p:spPr>
        <p:txBody>
          <a:bodyPr lIns="0" rIns="0"/>
          <a:lstStyle/>
          <a:p>
            <a:pPr algn="ctr"/>
            <a:r>
              <a:rPr lang="de-AT" altLang="de-DE" sz="1800" dirty="0" smtClean="0">
                <a:latin typeface="Comic Sans MS" pitchFamily="66" charset="0"/>
              </a:rPr>
              <a:t>...v</a:t>
            </a:r>
            <a:r>
              <a:rPr lang="de-AT" altLang="de-DE" sz="1800" dirty="0" smtClean="0">
                <a:latin typeface="Comic Sans MS" pitchFamily="66" charset="0"/>
              </a:rPr>
              <a:t>on </a:t>
            </a:r>
            <a:r>
              <a:rPr lang="de-AT" altLang="de-DE" sz="1800" dirty="0">
                <a:latin typeface="Comic Sans MS" pitchFamily="66" charset="0"/>
              </a:rPr>
              <a:t>Maria Theresia bestimmt wurden.</a:t>
            </a:r>
            <a:endParaRPr lang="de-DE" altLang="de-DE" sz="1800" dirty="0">
              <a:latin typeface="Comic Sans MS" pitchFamily="66" charset="0"/>
            </a:endParaRPr>
          </a:p>
        </p:txBody>
      </p:sp>
      <p:sp>
        <p:nvSpPr>
          <p:cNvPr id="27653" name="AutoShape 5">
            <a:hlinkClick r:id="" action="ppaction://hlinkshowjump?jump=nextslide"/>
          </p:cNvPr>
          <p:cNvSpPr>
            <a:spLocks noChangeArrowheads="1"/>
          </p:cNvSpPr>
          <p:nvPr/>
        </p:nvSpPr>
        <p:spPr bwMode="auto">
          <a:xfrm>
            <a:off x="4191000" y="4648200"/>
            <a:ext cx="3886200" cy="1524000"/>
          </a:xfrm>
          <a:prstGeom prst="cloudCallout">
            <a:avLst>
              <a:gd name="adj1" fmla="val -127042"/>
              <a:gd name="adj2" fmla="val 2917"/>
            </a:avLst>
          </a:prstGeom>
          <a:solidFill>
            <a:schemeClr val="bg1"/>
          </a:solidFill>
          <a:ln w="9525">
            <a:solidFill>
              <a:schemeClr val="tx1"/>
            </a:solidFill>
            <a:round/>
            <a:headEnd/>
            <a:tailEnd/>
          </a:ln>
          <a:effectLst/>
        </p:spPr>
        <p:txBody>
          <a:bodyPr lIns="0" tIns="0" rIns="0"/>
          <a:lstStyle/>
          <a:p>
            <a:pPr algn="ctr"/>
            <a:r>
              <a:rPr lang="de-AT" altLang="de-DE" sz="1800" dirty="0">
                <a:latin typeface="Comic Sans MS" pitchFamily="66" charset="0"/>
              </a:rPr>
              <a:t>... auf den blutgetränkten Mantel von Herzog Leopold V. </a:t>
            </a:r>
            <a:r>
              <a:rPr lang="de-AT" altLang="de-DE" sz="1800" dirty="0" smtClean="0">
                <a:latin typeface="Comic Sans MS" pitchFamily="66" charset="0"/>
              </a:rPr>
              <a:t>zurückgehen. </a:t>
            </a:r>
            <a:endParaRPr lang="de-DE" altLang="de-DE" sz="1800" dirty="0">
              <a:latin typeface="Comic Sans MS" pitchFamily="66" charset="0"/>
            </a:endParaRPr>
          </a:p>
        </p:txBody>
      </p:sp>
      <p:sp>
        <p:nvSpPr>
          <p:cNvPr id="27654" name="Text Box 6"/>
          <p:cNvSpPr txBox="1">
            <a:spLocks noChangeArrowheads="1"/>
          </p:cNvSpPr>
          <p:nvPr/>
        </p:nvSpPr>
        <p:spPr bwMode="auto">
          <a:xfrm>
            <a:off x="3414713" y="2001838"/>
            <a:ext cx="5334000" cy="1066800"/>
          </a:xfrm>
          <a:prstGeom prst="rect">
            <a:avLst/>
          </a:prstGeom>
          <a:noFill/>
          <a:ln w="9525">
            <a:noFill/>
            <a:miter lim="800000"/>
            <a:headEnd/>
            <a:tailEnd/>
          </a:ln>
          <a:effectLst/>
        </p:spPr>
        <p:txBody>
          <a:bodyPr>
            <a:spAutoFit/>
          </a:bodyPr>
          <a:lstStyle/>
          <a:p>
            <a:pPr algn="r">
              <a:spcBef>
                <a:spcPct val="50000"/>
              </a:spcBef>
            </a:pPr>
            <a:r>
              <a:rPr lang="de-AT" altLang="de-DE" sz="3200">
                <a:latin typeface="Comic Sans MS" pitchFamily="66" charset="0"/>
              </a:rPr>
              <a:t>Eine Legende erzählt, dass die Farben der Fahne...</a:t>
            </a:r>
            <a:endParaRPr lang="de-DE" altLang="de-DE" sz="320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1">
            <a:hlinkClick r:id="" action="ppaction://hlinkshowjump?jump=nextslide"/>
          </p:cNvPr>
          <p:cNvPicPr>
            <a:picLocks noChangeAspect="1"/>
          </p:cNvPicPr>
          <p:nvPr/>
        </p:nvPicPr>
        <p:blipFill>
          <a:blip r:embed="rId2" cstate="print"/>
          <a:srcRect/>
          <a:stretch>
            <a:fillRect/>
          </a:stretch>
        </p:blipFill>
        <p:spPr bwMode="auto">
          <a:xfrm>
            <a:off x="2124075" y="2565400"/>
            <a:ext cx="6477000" cy="3352800"/>
          </a:xfrm>
          <a:prstGeom prst="rect">
            <a:avLst/>
          </a:prstGeom>
          <a:noFill/>
          <a:ln w="9525">
            <a:noFill/>
            <a:miter lim="800000"/>
            <a:headEnd/>
            <a:tailEnd/>
          </a:ln>
        </p:spPr>
      </p:pic>
      <p:pic>
        <p:nvPicPr>
          <p:cNvPr id="28675" name="Picture 4"/>
          <p:cNvPicPr>
            <a:picLocks noChangeAspect="1" noChangeArrowheads="1"/>
          </p:cNvPicPr>
          <p:nvPr/>
        </p:nvPicPr>
        <p:blipFill>
          <a:blip r:embed="rId3" cstate="print"/>
          <a:srcRect/>
          <a:stretch>
            <a:fillRect/>
          </a:stretch>
        </p:blipFill>
        <p:spPr bwMode="auto">
          <a:xfrm>
            <a:off x="684213" y="981075"/>
            <a:ext cx="3822700" cy="2401888"/>
          </a:xfrm>
          <a:prstGeom prst="rect">
            <a:avLst/>
          </a:prstGeom>
          <a:noFill/>
          <a:ln w="9525">
            <a:noFill/>
            <a:miter lim="800000"/>
            <a:headEnd/>
            <a:tailEnd/>
          </a:ln>
          <a:effectLst/>
        </p:spPr>
      </p:pic>
      <p:sp>
        <p:nvSpPr>
          <p:cNvPr id="3" name="Eingekerbter Pfeil nach rechts 2">
            <a:hlinkClick r:id="" action="ppaction://hlinkshowjump?jump=nextslide"/>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hlinkClick r:id="" action="ppaction://hlinkshowjump?jump=endshow"/>
          </p:cNvPr>
          <p:cNvSpPr>
            <a:spLocks noChangeArrowheads="1"/>
          </p:cNvSpPr>
          <p:nvPr/>
        </p:nvSpPr>
        <p:spPr bwMode="auto">
          <a:xfrm>
            <a:off x="0" y="26988"/>
            <a:ext cx="9144000" cy="6858000"/>
          </a:xfrm>
          <a:prstGeom prst="rect">
            <a:avLst/>
          </a:prstGeom>
          <a:noFill/>
          <a:ln w="9525">
            <a:noFill/>
            <a:miter lim="800000"/>
            <a:headEnd/>
            <a:tailEnd/>
          </a:ln>
          <a:effectLst/>
        </p:spPr>
        <p:txBody>
          <a:bodyPr wrap="none" anchor="ctr"/>
          <a:lstStyle/>
          <a:p>
            <a:endParaRPr lang="de-AT" altLang="de-DE"/>
          </a:p>
        </p:txBody>
      </p:sp>
      <p:pic>
        <p:nvPicPr>
          <p:cNvPr id="29699" name="Picture 2" descr="J:\EDUHI\Content\materialien\nationalfeiertag\nationalfeiertag_junge_2s.gif">
            <a:hlinkClick r:id="" action="ppaction://hlinkshowjump?jump=endshow"/>
          </p:cNvPr>
          <p:cNvPicPr>
            <a:picLocks noChangeAspect="1" noChangeArrowheads="1"/>
          </p:cNvPicPr>
          <p:nvPr/>
        </p:nvPicPr>
        <p:blipFill>
          <a:blip r:embed="rId2" cstate="print">
            <a:clrChange>
              <a:clrFrom>
                <a:srgbClr val="E55858"/>
              </a:clrFrom>
              <a:clrTo>
                <a:srgbClr val="E55858">
                  <a:alpha val="0"/>
                </a:srgbClr>
              </a:clrTo>
            </a:clrChange>
          </a:blip>
          <a:srcRect/>
          <a:stretch>
            <a:fillRect/>
          </a:stretch>
        </p:blipFill>
        <p:spPr bwMode="auto">
          <a:xfrm>
            <a:off x="4876800" y="2133600"/>
            <a:ext cx="4035425" cy="3875088"/>
          </a:xfrm>
          <a:prstGeom prst="rect">
            <a:avLst/>
          </a:prstGeom>
          <a:noFill/>
          <a:ln w="9525">
            <a:noFill/>
            <a:miter lim="800000"/>
            <a:headEnd/>
            <a:tailEnd/>
          </a:ln>
        </p:spPr>
      </p:pic>
      <p:sp>
        <p:nvSpPr>
          <p:cNvPr id="29700" name="AutoShape 3"/>
          <p:cNvSpPr>
            <a:spLocks noChangeArrowheads="1"/>
          </p:cNvSpPr>
          <p:nvPr/>
        </p:nvSpPr>
        <p:spPr bwMode="auto">
          <a:xfrm>
            <a:off x="381000" y="1219200"/>
            <a:ext cx="4495800" cy="4114800"/>
          </a:xfrm>
          <a:prstGeom prst="wedgeEllipseCallout">
            <a:avLst>
              <a:gd name="adj1" fmla="val 77120"/>
              <a:gd name="adj2" fmla="val -231"/>
            </a:avLst>
          </a:prstGeom>
          <a:solidFill>
            <a:schemeClr val="bg1"/>
          </a:solidFill>
          <a:ln w="9525">
            <a:solidFill>
              <a:schemeClr val="tx1"/>
            </a:solidFill>
            <a:miter lim="800000"/>
            <a:headEnd/>
            <a:tailEnd/>
          </a:ln>
          <a:effectLst/>
        </p:spPr>
        <p:txBody>
          <a:bodyPr lIns="0" tIns="0" rIns="0" bIns="0"/>
          <a:lstStyle/>
          <a:p>
            <a:pPr algn="ctr"/>
            <a:r>
              <a:rPr lang="de-AT" altLang="de-DE" sz="2800">
                <a:latin typeface="Comic Sans MS" pitchFamily="66" charset="0"/>
              </a:rPr>
              <a:t>Eine Übung zur Verfügung gestellt von </a:t>
            </a:r>
          </a:p>
          <a:p>
            <a:pPr algn="ctr"/>
            <a:r>
              <a:rPr lang="de-AT" altLang="de-DE" sz="2800">
                <a:latin typeface="Comic Sans MS" pitchFamily="66" charset="0"/>
              </a:rPr>
              <a:t>Education Group!</a:t>
            </a: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endParaRPr lang="de-AT" altLang="de-DE" sz="1000">
              <a:latin typeface="Comic Sans MS" pitchFamily="66" charset="0"/>
            </a:endParaRPr>
          </a:p>
          <a:p>
            <a:pPr algn="ctr"/>
            <a:r>
              <a:rPr lang="de-AT" altLang="de-DE" sz="1000">
                <a:latin typeface="Comic Sans MS" pitchFamily="66" charset="0"/>
              </a:rPr>
              <a:t>Autor: Dipl. Paed. M. Ebenhofer</a:t>
            </a:r>
          </a:p>
        </p:txBody>
      </p:sp>
      <p:pic>
        <p:nvPicPr>
          <p:cNvPr id="29701" name="Grafik 1"/>
          <p:cNvPicPr>
            <a:picLocks noChangeAspect="1"/>
          </p:cNvPicPr>
          <p:nvPr/>
        </p:nvPicPr>
        <p:blipFill>
          <a:blip r:embed="rId3" cstate="print"/>
          <a:srcRect/>
          <a:stretch>
            <a:fillRect/>
          </a:stretch>
        </p:blipFill>
        <p:spPr bwMode="auto">
          <a:xfrm>
            <a:off x="1009650" y="3068638"/>
            <a:ext cx="3238500" cy="11826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a:t>
            </a:r>
            <a:endParaRPr lang="de-DE" dirty="0"/>
          </a:p>
        </p:txBody>
      </p:sp>
      <p:sp>
        <p:nvSpPr>
          <p:cNvPr id="3" name="Inhaltsplatzhalter 2"/>
          <p:cNvSpPr>
            <a:spLocks noGrp="1"/>
          </p:cNvSpPr>
          <p:nvPr>
            <p:ph idx="1"/>
          </p:nvPr>
        </p:nvSpPr>
        <p:spPr/>
        <p:txBody>
          <a:bodyPr/>
          <a:lstStyle/>
          <a:p>
            <a:pPr marL="0" indent="0">
              <a:spcBef>
                <a:spcPts val="0"/>
              </a:spcBef>
              <a:buNone/>
            </a:pPr>
            <a:r>
              <a:rPr lang="de-AT" altLang="de-DE" dirty="0" smtClean="0">
                <a:latin typeface="Comic Sans MS" pitchFamily="66" charset="0"/>
              </a:rPr>
              <a:t>Auch in Österreich gab es in dieser Zeit zahlreiche nationalsozialistische Anhänger Adolf Hitlers. </a:t>
            </a:r>
          </a:p>
          <a:p>
            <a:pPr marL="0" indent="0">
              <a:spcBef>
                <a:spcPts val="0"/>
              </a:spcBef>
              <a:buNone/>
            </a:pPr>
            <a:endParaRPr lang="de-AT" altLang="de-DE" b="1" dirty="0">
              <a:latin typeface="Comic Sans MS" pitchFamily="66" charset="0"/>
            </a:endParaRPr>
          </a:p>
          <a:p>
            <a:pPr marL="0" indent="0">
              <a:spcBef>
                <a:spcPts val="0"/>
              </a:spcBef>
              <a:buNone/>
            </a:pPr>
            <a:r>
              <a:rPr lang="de-AT" altLang="de-DE" b="1" dirty="0" smtClean="0">
                <a:latin typeface="Comic Sans MS" pitchFamily="66" charset="0"/>
              </a:rPr>
              <a:t>1938</a:t>
            </a:r>
            <a:r>
              <a:rPr lang="de-AT" altLang="de-DE" dirty="0" smtClean="0">
                <a:latin typeface="Comic Sans MS" pitchFamily="66" charset="0"/>
              </a:rPr>
              <a:t> </a:t>
            </a:r>
            <a:r>
              <a:rPr lang="de-AT" altLang="de-DE" dirty="0">
                <a:latin typeface="Comic Sans MS" pitchFamily="66" charset="0"/>
              </a:rPr>
              <a:t>marschierten </a:t>
            </a:r>
            <a:r>
              <a:rPr lang="de-AT" altLang="de-DE" dirty="0" smtClean="0">
                <a:latin typeface="Comic Sans MS" pitchFamily="66" charset="0"/>
              </a:rPr>
              <a:t>deutsche Soldaten </a:t>
            </a:r>
            <a:r>
              <a:rPr lang="de-AT" altLang="de-DE" dirty="0">
                <a:latin typeface="Comic Sans MS" pitchFamily="66" charset="0"/>
              </a:rPr>
              <a:t>in Österreich ein. </a:t>
            </a:r>
            <a:r>
              <a:rPr lang="de-AT" altLang="de-DE" dirty="0" smtClean="0">
                <a:latin typeface="Comic Sans MS" pitchFamily="66" charset="0"/>
              </a:rPr>
              <a:t>Viele Österreicher jubelten. Österreich wurde zu einem Teil </a:t>
            </a:r>
            <a:r>
              <a:rPr lang="de-AT" altLang="de-DE" dirty="0">
                <a:latin typeface="Comic Sans MS" pitchFamily="66" charset="0"/>
              </a:rPr>
              <a:t>des „Großdeutschen Reiches</a:t>
            </a:r>
            <a:r>
              <a:rPr lang="de-AT" altLang="de-DE" dirty="0" smtClean="0">
                <a:latin typeface="Comic Sans MS" pitchFamily="66" charset="0"/>
              </a:rPr>
              <a:t>“. Das nannte man den </a:t>
            </a:r>
            <a:r>
              <a:rPr lang="de-AT" altLang="de-DE" b="1" dirty="0" smtClean="0">
                <a:latin typeface="Comic Sans MS" pitchFamily="66" charset="0"/>
              </a:rPr>
              <a:t>„Anschluss“</a:t>
            </a:r>
            <a:r>
              <a:rPr lang="de-AT" altLang="de-DE" dirty="0" smtClean="0">
                <a:latin typeface="Comic Sans MS" pitchFamily="66" charset="0"/>
              </a:rPr>
              <a:t>.</a:t>
            </a:r>
            <a:endParaRPr lang="de-DE" dirty="0"/>
          </a:p>
          <a:p>
            <a:pPr marL="0" indent="0">
              <a:spcBef>
                <a:spcPts val="0"/>
              </a:spcBef>
              <a:buNone/>
            </a:pPr>
            <a:endParaRPr lang="de-AT" altLang="de-DE" dirty="0">
              <a:latin typeface="Comic Sans MS" pitchFamily="66" charset="0"/>
            </a:endParaRPr>
          </a:p>
        </p:txBody>
      </p:sp>
    </p:spTree>
    <p:extLst>
      <p:ext uri="{BB962C8B-B14F-4D97-AF65-F5344CB8AC3E}">
        <p14:creationId xmlns:p14="http://schemas.microsoft.com/office/powerpoint/2010/main" val="581074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2">
            <a:hlinkClick r:id="" action="ppaction://hlinkshowjump?jump=lastslideviewed"/>
          </p:cNvPr>
          <p:cNvPicPr>
            <a:picLocks noChangeAspect="1"/>
          </p:cNvPicPr>
          <p:nvPr/>
        </p:nvPicPr>
        <p:blipFill>
          <a:blip r:embed="rId2" cstate="print"/>
          <a:srcRect/>
          <a:stretch>
            <a:fillRect/>
          </a:stretch>
        </p:blipFill>
        <p:spPr bwMode="auto">
          <a:xfrm>
            <a:off x="2124075" y="2636838"/>
            <a:ext cx="6477000" cy="3352800"/>
          </a:xfrm>
          <a:prstGeom prst="rect">
            <a:avLst/>
          </a:prstGeom>
          <a:noFill/>
          <a:ln w="9525">
            <a:noFill/>
            <a:miter lim="800000"/>
            <a:headEnd/>
            <a:tailEnd/>
          </a:ln>
        </p:spPr>
      </p:pic>
      <p:sp>
        <p:nvSpPr>
          <p:cNvPr id="30723" name="AutoShape 3"/>
          <p:cNvSpPr>
            <a:spLocks noChangeArrowheads="1"/>
          </p:cNvSpPr>
          <p:nvPr/>
        </p:nvSpPr>
        <p:spPr bwMode="auto">
          <a:xfrm>
            <a:off x="684213" y="908050"/>
            <a:ext cx="3505200" cy="2286000"/>
          </a:xfrm>
          <a:prstGeom prst="wedgeEllipseCallout">
            <a:avLst>
              <a:gd name="adj1" fmla="val 64676"/>
              <a:gd name="adj2" fmla="val 57083"/>
            </a:avLst>
          </a:prstGeom>
          <a:solidFill>
            <a:schemeClr val="bg1"/>
          </a:solidFill>
          <a:ln w="9525">
            <a:solidFill>
              <a:schemeClr val="tx1"/>
            </a:solidFill>
            <a:miter lim="800000"/>
            <a:headEnd/>
            <a:tailEnd/>
          </a:ln>
          <a:effectLst/>
        </p:spPr>
        <p:txBody>
          <a:bodyPr/>
          <a:lstStyle/>
          <a:p>
            <a:pPr algn="ctr"/>
            <a:r>
              <a:rPr lang="de-AT" altLang="de-DE" sz="3600">
                <a:latin typeface="Comic Sans MS" pitchFamily="66" charset="0"/>
              </a:rPr>
              <a:t>Oje!</a:t>
            </a:r>
          </a:p>
          <a:p>
            <a:pPr algn="ctr"/>
            <a:r>
              <a:rPr lang="de-AT" altLang="de-DE" sz="3600">
                <a:latin typeface="Comic Sans MS" pitchFamily="66" charset="0"/>
              </a:rPr>
              <a:t>Denk noch mal nach!</a:t>
            </a:r>
            <a:endParaRPr lang="de-DE" altLang="de-DE" sz="3600">
              <a:latin typeface="Comic Sans MS" pitchFamily="66" charset="0"/>
            </a:endParaRPr>
          </a:p>
        </p:txBody>
      </p:sp>
      <p:sp>
        <p:nvSpPr>
          <p:cNvPr id="10" name="Eingekerbter Pfeil nach rechts 9">
            <a:hlinkClick r:id="" action="ppaction://hlinkshowjump?jump=lastslideviewed"/>
          </p:cNvPr>
          <p:cNvSpPr/>
          <p:nvPr/>
        </p:nvSpPr>
        <p:spPr>
          <a:xfrm>
            <a:off x="1016000" y="4618038"/>
            <a:ext cx="752475" cy="390525"/>
          </a:xfrm>
          <a:prstGeom prst="notchedRightArrow">
            <a:avLst/>
          </a:prstGeom>
          <a:solidFill>
            <a:schemeClr val="accent2">
              <a:lumMod val="60000"/>
              <a:lumOff val="40000"/>
              <a:alpha val="83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AT" altLang="de-DE" smtClean="0"/>
              <a:t>Geschichte</a:t>
            </a:r>
            <a:endParaRPr lang="de-DE" altLang="de-DE" smtClean="0"/>
          </a:p>
        </p:txBody>
      </p:sp>
      <p:sp>
        <p:nvSpPr>
          <p:cNvPr id="6147" name="Text Box 5"/>
          <p:cNvSpPr txBox="1">
            <a:spLocks noChangeArrowheads="1"/>
          </p:cNvSpPr>
          <p:nvPr/>
        </p:nvSpPr>
        <p:spPr bwMode="auto">
          <a:xfrm>
            <a:off x="762000" y="1295400"/>
            <a:ext cx="7848600" cy="4278094"/>
          </a:xfrm>
          <a:prstGeom prst="rect">
            <a:avLst/>
          </a:prstGeom>
          <a:noFill/>
          <a:ln w="9525">
            <a:noFill/>
            <a:miter lim="800000"/>
            <a:headEnd/>
            <a:tailEnd/>
          </a:ln>
          <a:effectLst/>
        </p:spPr>
        <p:txBody>
          <a:bodyPr>
            <a:spAutoFit/>
          </a:bodyPr>
          <a:lstStyle/>
          <a:p>
            <a:pPr>
              <a:spcBef>
                <a:spcPct val="50000"/>
              </a:spcBef>
            </a:pPr>
            <a:r>
              <a:rPr lang="de-AT" altLang="de-DE" sz="3200" b="1" dirty="0" smtClean="0">
                <a:latin typeface="Comic Sans MS" pitchFamily="66" charset="0"/>
              </a:rPr>
              <a:t>1939 </a:t>
            </a:r>
            <a:r>
              <a:rPr lang="de-AT" altLang="de-DE" sz="3200" dirty="0" smtClean="0">
                <a:latin typeface="Comic Sans MS" pitchFamily="66" charset="0"/>
              </a:rPr>
              <a:t>begann das nationalsozialistische „Großdeutsche Reich“, zu dem auch Österreich gehörte,</a:t>
            </a:r>
            <a:r>
              <a:rPr lang="de-AT" altLang="de-DE" sz="3200" b="1" dirty="0" smtClean="0">
                <a:latin typeface="Comic Sans MS" pitchFamily="66" charset="0"/>
              </a:rPr>
              <a:t> </a:t>
            </a:r>
            <a:r>
              <a:rPr lang="de-AT" altLang="de-DE" sz="3200" dirty="0" smtClean="0">
                <a:latin typeface="Comic Sans MS" pitchFamily="66" charset="0"/>
              </a:rPr>
              <a:t>den</a:t>
            </a:r>
            <a:r>
              <a:rPr lang="de-AT" altLang="de-DE" sz="3200" b="1" dirty="0" smtClean="0">
                <a:latin typeface="Comic Sans MS" pitchFamily="66" charset="0"/>
              </a:rPr>
              <a:t> </a:t>
            </a:r>
            <a:r>
              <a:rPr lang="de-AT" altLang="de-DE" sz="3200" b="1" dirty="0" smtClean="0">
                <a:latin typeface="Comic Sans MS" pitchFamily="66" charset="0"/>
              </a:rPr>
              <a:t>2. </a:t>
            </a:r>
            <a:r>
              <a:rPr lang="de-AT" altLang="de-DE" sz="3200" b="1" dirty="0" smtClean="0">
                <a:latin typeface="Comic Sans MS" pitchFamily="66" charset="0"/>
              </a:rPr>
              <a:t>Weltkrieg. </a:t>
            </a:r>
            <a:r>
              <a:rPr lang="de-AT" altLang="de-DE" sz="3200" dirty="0" smtClean="0">
                <a:latin typeface="Comic Sans MS" pitchFamily="66" charset="0"/>
              </a:rPr>
              <a:t>Die Nationalsozialisten wollten ganz Europa beherrschen. Sie wollten auch möglichst viele europäische Juden ermorden.</a:t>
            </a:r>
          </a:p>
          <a:p>
            <a:pPr>
              <a:spcBef>
                <a:spcPct val="50000"/>
              </a:spcBef>
            </a:pPr>
            <a:r>
              <a:rPr lang="de-AT" altLang="de-DE" sz="3200" dirty="0" smtClean="0">
                <a:latin typeface="Comic Sans MS" pitchFamily="66" charset="0"/>
              </a:rPr>
              <a:t>Der 2. Weltkrieg dauerte </a:t>
            </a:r>
            <a:r>
              <a:rPr lang="de-AT" altLang="de-DE" sz="3200" dirty="0">
                <a:latin typeface="Comic Sans MS" pitchFamily="66" charset="0"/>
              </a:rPr>
              <a:t>6 Jahre</a:t>
            </a:r>
            <a:r>
              <a:rPr lang="de-AT" altLang="de-DE" sz="3200" dirty="0" smtClean="0">
                <a:latin typeface="Comic Sans MS" pitchFamily="66" charset="0"/>
              </a:rPr>
              <a:t>.</a:t>
            </a:r>
            <a:endParaRPr lang="de-AT" altLang="de-DE" sz="3200" dirty="0">
              <a:latin typeface="Comic Sans MS" pitchFamily="66"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a:t>
            </a:r>
            <a:endParaRPr lang="de-DE" dirty="0"/>
          </a:p>
        </p:txBody>
      </p:sp>
      <p:sp>
        <p:nvSpPr>
          <p:cNvPr id="3" name="Inhaltsplatzhalter 2"/>
          <p:cNvSpPr>
            <a:spLocks noGrp="1"/>
          </p:cNvSpPr>
          <p:nvPr>
            <p:ph idx="1"/>
          </p:nvPr>
        </p:nvSpPr>
        <p:spPr>
          <a:xfrm>
            <a:off x="457200" y="1417638"/>
            <a:ext cx="8229600" cy="4708525"/>
          </a:xfrm>
        </p:spPr>
        <p:txBody>
          <a:bodyPr/>
          <a:lstStyle/>
          <a:p>
            <a:pPr marL="0" indent="0">
              <a:spcBef>
                <a:spcPts val="0"/>
              </a:spcBef>
              <a:buNone/>
            </a:pPr>
            <a:r>
              <a:rPr lang="de-AT" altLang="de-DE" b="1" dirty="0">
                <a:latin typeface="Comic Sans MS" pitchFamily="66" charset="0"/>
              </a:rPr>
              <a:t>1945</a:t>
            </a:r>
            <a:r>
              <a:rPr lang="de-AT" altLang="de-DE" dirty="0">
                <a:latin typeface="Comic Sans MS" pitchFamily="66" charset="0"/>
              </a:rPr>
              <a:t> </a:t>
            </a:r>
            <a:r>
              <a:rPr lang="de-AT" altLang="de-DE" dirty="0" smtClean="0">
                <a:latin typeface="Comic Sans MS" pitchFamily="66" charset="0"/>
              </a:rPr>
              <a:t>war </a:t>
            </a:r>
            <a:r>
              <a:rPr lang="de-AT" altLang="de-DE" dirty="0" smtClean="0">
                <a:latin typeface="Comic Sans MS" pitchFamily="66" charset="0"/>
              </a:rPr>
              <a:t>das nationalsozialistische Deutsche Reich besiegt.</a:t>
            </a:r>
          </a:p>
          <a:p>
            <a:pPr marL="0" indent="0">
              <a:spcBef>
                <a:spcPts val="0"/>
              </a:spcBef>
              <a:buNone/>
            </a:pPr>
            <a:r>
              <a:rPr lang="de-AT" altLang="de-DE" dirty="0" smtClean="0">
                <a:latin typeface="Comic Sans MS" pitchFamily="66" charset="0"/>
              </a:rPr>
              <a:t>Soldaten </a:t>
            </a:r>
            <a:r>
              <a:rPr lang="de-AT" altLang="de-DE" dirty="0" smtClean="0">
                <a:latin typeface="Comic Sans MS" pitchFamily="66" charset="0"/>
              </a:rPr>
              <a:t>der vier </a:t>
            </a:r>
            <a:r>
              <a:rPr lang="de-AT" altLang="de-DE" dirty="0" smtClean="0">
                <a:latin typeface="Comic Sans MS" pitchFamily="66" charset="0"/>
              </a:rPr>
              <a:t>Siegermächte (</a:t>
            </a:r>
            <a:r>
              <a:rPr lang="de-AT" altLang="de-DE" dirty="0">
                <a:latin typeface="Comic Sans MS" pitchFamily="66" charset="0"/>
              </a:rPr>
              <a:t>Alliierten</a:t>
            </a:r>
            <a:r>
              <a:rPr lang="de-AT" altLang="de-DE" dirty="0" smtClean="0">
                <a:latin typeface="Comic Sans MS" pitchFamily="66" charset="0"/>
              </a:rPr>
              <a:t>*), </a:t>
            </a:r>
            <a:r>
              <a:rPr lang="de-AT" altLang="de-DE" dirty="0" smtClean="0">
                <a:latin typeface="Comic Sans MS" pitchFamily="66" charset="0"/>
              </a:rPr>
              <a:t>USA</a:t>
            </a:r>
            <a:r>
              <a:rPr lang="de-AT" altLang="de-DE" dirty="0" smtClean="0">
                <a:latin typeface="Comic Sans MS" pitchFamily="66" charset="0"/>
              </a:rPr>
              <a:t>, Großbritannien, Frankreich und </a:t>
            </a:r>
            <a:r>
              <a:rPr lang="de-AT" altLang="de-DE" dirty="0" smtClean="0">
                <a:latin typeface="Comic Sans MS" pitchFamily="66" charset="0"/>
              </a:rPr>
              <a:t>der Sowjetunion,</a:t>
            </a:r>
            <a:r>
              <a:rPr lang="de-AT" altLang="de-DE" dirty="0">
                <a:latin typeface="Comic Sans MS" pitchFamily="66" charset="0"/>
              </a:rPr>
              <a:t> </a:t>
            </a:r>
            <a:r>
              <a:rPr lang="de-AT" altLang="de-DE" dirty="0" smtClean="0">
                <a:latin typeface="Comic Sans MS" pitchFamily="66" charset="0"/>
              </a:rPr>
              <a:t>befreiten Deutschland und Österreich vom Nationalsozialismus und besetzten das Land.</a:t>
            </a:r>
          </a:p>
          <a:p>
            <a:pPr marL="0" indent="0">
              <a:spcBef>
                <a:spcPts val="0"/>
              </a:spcBef>
              <a:buNone/>
            </a:pPr>
            <a:r>
              <a:rPr lang="de-AT" altLang="de-DE" dirty="0" smtClean="0">
                <a:latin typeface="Comic Sans MS" pitchFamily="66" charset="0"/>
              </a:rPr>
              <a:t>(*</a:t>
            </a:r>
            <a:r>
              <a:rPr lang="de-AT" altLang="de-DE" sz="2400" b="1" dirty="0" smtClean="0">
                <a:latin typeface="Comic Sans MS" pitchFamily="66" charset="0"/>
              </a:rPr>
              <a:t>Alliierte</a:t>
            </a:r>
            <a:r>
              <a:rPr lang="de-AT" altLang="de-DE" sz="2400" dirty="0" smtClean="0">
                <a:latin typeface="Comic Sans MS" pitchFamily="66" charset="0"/>
              </a:rPr>
              <a:t>-&gt; das heißt „Verbündete“</a:t>
            </a:r>
            <a:r>
              <a:rPr lang="de-AT" altLang="de-DE" dirty="0" smtClean="0">
                <a:latin typeface="Comic Sans MS" pitchFamily="66" charset="0"/>
              </a:rPr>
              <a:t>). </a:t>
            </a:r>
          </a:p>
          <a:p>
            <a:pPr>
              <a:buNone/>
            </a:pP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a:t>
            </a:r>
            <a:endParaRPr lang="de-DE" dirty="0"/>
          </a:p>
        </p:txBody>
      </p:sp>
      <p:sp>
        <p:nvSpPr>
          <p:cNvPr id="3" name="Inhaltsplatzhalter 2"/>
          <p:cNvSpPr>
            <a:spLocks noGrp="1"/>
          </p:cNvSpPr>
          <p:nvPr>
            <p:ph idx="1"/>
          </p:nvPr>
        </p:nvSpPr>
        <p:spPr/>
        <p:txBody>
          <a:bodyPr/>
          <a:lstStyle/>
          <a:p>
            <a:pPr>
              <a:buNone/>
            </a:pPr>
            <a:r>
              <a:rPr lang="de-AT" altLang="de-DE" dirty="0" smtClean="0">
                <a:latin typeface="Comic Sans MS" pitchFamily="66" charset="0"/>
              </a:rPr>
              <a:t>	</a:t>
            </a:r>
            <a:r>
              <a:rPr lang="de-AT" altLang="de-DE" dirty="0" smtClean="0">
                <a:latin typeface="Comic Sans MS" pitchFamily="66" charset="0"/>
              </a:rPr>
              <a:t>Am Ende des </a:t>
            </a:r>
            <a:r>
              <a:rPr lang="de-AT" altLang="de-DE" dirty="0" smtClean="0">
                <a:latin typeface="Comic Sans MS" pitchFamily="66" charset="0"/>
              </a:rPr>
              <a:t>Krieges wurde </a:t>
            </a:r>
            <a:r>
              <a:rPr lang="de-AT" altLang="de-DE" dirty="0" smtClean="0">
                <a:latin typeface="Comic Sans MS" pitchFamily="66" charset="0"/>
              </a:rPr>
              <a:t>die </a:t>
            </a:r>
            <a:r>
              <a:rPr lang="de-AT" altLang="de-DE" b="1" dirty="0" smtClean="0">
                <a:latin typeface="Comic Sans MS" pitchFamily="66" charset="0"/>
              </a:rPr>
              <a:t>Republik Österreich </a:t>
            </a:r>
            <a:r>
              <a:rPr lang="de-AT" altLang="de-DE" dirty="0" smtClean="0">
                <a:latin typeface="Comic Sans MS" pitchFamily="66" charset="0"/>
              </a:rPr>
              <a:t>wieder errichtet und eine </a:t>
            </a:r>
            <a:r>
              <a:rPr lang="de-AT" altLang="de-DE" dirty="0" smtClean="0">
                <a:latin typeface="Comic Sans MS" pitchFamily="66" charset="0"/>
              </a:rPr>
              <a:t>demokratische Regierung </a:t>
            </a:r>
            <a:r>
              <a:rPr lang="de-AT" altLang="de-DE" dirty="0" smtClean="0">
                <a:latin typeface="Comic Sans MS" pitchFamily="66" charset="0"/>
              </a:rPr>
              <a:t>gebildet. </a:t>
            </a:r>
          </a:p>
          <a:p>
            <a:pPr>
              <a:buNone/>
            </a:pPr>
            <a:r>
              <a:rPr lang="de-AT" altLang="de-DE" dirty="0" smtClean="0">
                <a:latin typeface="Comic Sans MS" pitchFamily="66" charset="0"/>
              </a:rPr>
              <a:t>	Die Alliierten bestimmten mit, was in Österreich </a:t>
            </a:r>
            <a:r>
              <a:rPr lang="de-AT" altLang="de-DE" dirty="0" smtClean="0">
                <a:latin typeface="Comic Sans MS" pitchFamily="66" charset="0"/>
              </a:rPr>
              <a:t>geschah. Sie </a:t>
            </a:r>
            <a:r>
              <a:rPr lang="de-AT" altLang="de-DE" dirty="0" smtClean="0">
                <a:latin typeface="Comic Sans MS" pitchFamily="66" charset="0"/>
              </a:rPr>
              <a:t>halfen aber auch beim Wiederaufbau des </a:t>
            </a:r>
            <a:r>
              <a:rPr lang="de-AT" altLang="de-DE" dirty="0" smtClean="0">
                <a:latin typeface="Comic Sans MS" pitchFamily="66" charset="0"/>
              </a:rPr>
              <a:t>Landes. Sie blieben </a:t>
            </a:r>
            <a:r>
              <a:rPr lang="de-AT" altLang="de-DE" b="1" dirty="0" smtClean="0">
                <a:latin typeface="Comic Sans MS" pitchFamily="66" charset="0"/>
              </a:rPr>
              <a:t>10 Jahre</a:t>
            </a:r>
            <a:r>
              <a:rPr lang="de-AT" altLang="de-DE" dirty="0" smtClean="0">
                <a:latin typeface="Comic Sans MS" pitchFamily="66" charset="0"/>
              </a:rPr>
              <a:t>.</a:t>
            </a:r>
            <a:endParaRPr lang="de-DE" altLang="de-DE" dirty="0" smtClean="0">
              <a:latin typeface="Comic Sans MS" pitchFamily="66" charset="0"/>
            </a:endParaRPr>
          </a:p>
          <a:p>
            <a:pPr>
              <a:buNone/>
            </a:pP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AT" altLang="de-DE" smtClean="0"/>
              <a:t>Geschichte</a:t>
            </a:r>
            <a:endParaRPr lang="de-DE" altLang="de-DE" smtClean="0"/>
          </a:p>
        </p:txBody>
      </p:sp>
      <p:sp>
        <p:nvSpPr>
          <p:cNvPr id="9219" name="Text Box 3"/>
          <p:cNvSpPr txBox="1">
            <a:spLocks noChangeArrowheads="1"/>
          </p:cNvSpPr>
          <p:nvPr/>
        </p:nvSpPr>
        <p:spPr bwMode="auto">
          <a:xfrm>
            <a:off x="818946" y="1628800"/>
            <a:ext cx="7848600" cy="4031873"/>
          </a:xfrm>
          <a:prstGeom prst="rect">
            <a:avLst/>
          </a:prstGeom>
          <a:noFill/>
          <a:ln w="9525">
            <a:noFill/>
            <a:miter lim="800000"/>
            <a:headEnd/>
            <a:tailEnd/>
          </a:ln>
          <a:effectLst/>
        </p:spPr>
        <p:txBody>
          <a:bodyPr>
            <a:spAutoFit/>
          </a:bodyPr>
          <a:lstStyle/>
          <a:p>
            <a:pPr>
              <a:spcBef>
                <a:spcPct val="50000"/>
              </a:spcBef>
            </a:pPr>
            <a:r>
              <a:rPr lang="de-AT" altLang="de-DE" sz="3200" dirty="0">
                <a:latin typeface="Comic Sans MS" pitchFamily="66" charset="0"/>
              </a:rPr>
              <a:t>Am </a:t>
            </a:r>
            <a:r>
              <a:rPr lang="de-AT" altLang="de-DE" sz="3200" b="1" dirty="0">
                <a:latin typeface="Comic Sans MS" pitchFamily="66" charset="0"/>
              </a:rPr>
              <a:t>15. Mai 1955 </a:t>
            </a:r>
            <a:r>
              <a:rPr lang="de-AT" altLang="de-DE" sz="3200" dirty="0" smtClean="0">
                <a:latin typeface="Comic Sans MS" pitchFamily="66" charset="0"/>
              </a:rPr>
              <a:t>wurde </a:t>
            </a:r>
            <a:r>
              <a:rPr lang="de-AT" altLang="de-DE" sz="3200" dirty="0">
                <a:latin typeface="Comic Sans MS" pitchFamily="66" charset="0"/>
              </a:rPr>
              <a:t>der </a:t>
            </a:r>
            <a:r>
              <a:rPr lang="de-AT" altLang="de-DE" sz="3200" b="1" dirty="0">
                <a:latin typeface="Comic Sans MS" pitchFamily="66" charset="0"/>
              </a:rPr>
              <a:t>Staatsvertrag</a:t>
            </a:r>
            <a:r>
              <a:rPr lang="de-AT" altLang="de-DE" sz="3200" dirty="0">
                <a:latin typeface="Comic Sans MS" pitchFamily="66" charset="0"/>
              </a:rPr>
              <a:t> zwischen Österreich und den </a:t>
            </a:r>
            <a:r>
              <a:rPr lang="de-AT" altLang="de-DE" sz="3200" dirty="0" smtClean="0">
                <a:latin typeface="Comic Sans MS" pitchFamily="66" charset="0"/>
              </a:rPr>
              <a:t>Alliierten unterschrieben. Darin wurde auch vereinbart, dass </a:t>
            </a:r>
          </a:p>
          <a:p>
            <a:pPr>
              <a:spcBef>
                <a:spcPct val="50000"/>
              </a:spcBef>
            </a:pPr>
            <a:r>
              <a:rPr lang="de-AT" altLang="de-DE" sz="3200" dirty="0" smtClean="0">
                <a:latin typeface="Comic Sans MS" pitchFamily="66" charset="0"/>
              </a:rPr>
              <a:t>bis zum 25. Oktober 1955</a:t>
            </a:r>
          </a:p>
          <a:p>
            <a:pPr>
              <a:spcBef>
                <a:spcPct val="50000"/>
              </a:spcBef>
            </a:pPr>
            <a:r>
              <a:rPr lang="de-AT" altLang="de-DE" sz="3200" dirty="0" smtClean="0">
                <a:latin typeface="Comic Sans MS" pitchFamily="66" charset="0"/>
              </a:rPr>
              <a:t>alle ausländischen Soldaten aus Österreich abziehen müssen.</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a:t>
            </a:r>
            <a:endParaRPr lang="de-DE" dirty="0"/>
          </a:p>
        </p:txBody>
      </p:sp>
      <p:sp>
        <p:nvSpPr>
          <p:cNvPr id="3" name="Inhaltsplatzhalter 2"/>
          <p:cNvSpPr>
            <a:spLocks noGrp="1"/>
          </p:cNvSpPr>
          <p:nvPr>
            <p:ph idx="1"/>
          </p:nvPr>
        </p:nvSpPr>
        <p:spPr/>
        <p:txBody>
          <a:bodyPr/>
          <a:lstStyle/>
          <a:p>
            <a:pPr>
              <a:buNone/>
            </a:pPr>
            <a:r>
              <a:rPr lang="de-AT" altLang="de-DE" dirty="0" smtClean="0">
                <a:latin typeface="Comic Sans MS" pitchFamily="66" charset="0"/>
              </a:rPr>
              <a:t>	</a:t>
            </a:r>
            <a:r>
              <a:rPr lang="de-AT" altLang="de-DE" dirty="0" smtClean="0">
                <a:latin typeface="Comic Sans MS" pitchFamily="66" charset="0"/>
              </a:rPr>
              <a:t>Am </a:t>
            </a:r>
            <a:r>
              <a:rPr lang="de-AT" altLang="de-DE" b="1" dirty="0" smtClean="0">
                <a:latin typeface="Comic Sans MS" pitchFamily="66" charset="0"/>
              </a:rPr>
              <a:t>26</a:t>
            </a:r>
            <a:r>
              <a:rPr lang="de-AT" altLang="de-DE" b="1" dirty="0" smtClean="0">
                <a:latin typeface="Comic Sans MS" pitchFamily="66" charset="0"/>
              </a:rPr>
              <a:t>. Oktober 1955</a:t>
            </a:r>
            <a:r>
              <a:rPr lang="de-AT" altLang="de-DE" dirty="0" smtClean="0">
                <a:latin typeface="Comic Sans MS" pitchFamily="66" charset="0"/>
              </a:rPr>
              <a:t> </a:t>
            </a:r>
            <a:r>
              <a:rPr lang="de-AT" altLang="de-DE" dirty="0" smtClean="0">
                <a:latin typeface="Comic Sans MS" pitchFamily="66" charset="0"/>
              </a:rPr>
              <a:t>war also die Besetzung Österreichs zu Ende. Österreich galt nun als </a:t>
            </a:r>
            <a:r>
              <a:rPr lang="de-AT" altLang="de-DE" dirty="0" smtClean="0">
                <a:latin typeface="Comic Sans MS" pitchFamily="66" charset="0"/>
              </a:rPr>
              <a:t>freies </a:t>
            </a:r>
            <a:r>
              <a:rPr lang="de-AT" altLang="de-DE" dirty="0" smtClean="0">
                <a:latin typeface="Comic Sans MS" pitchFamily="66" charset="0"/>
              </a:rPr>
              <a:t>Land.</a:t>
            </a:r>
            <a:endParaRPr lang="de-AT" altLang="de-DE" dirty="0" smtClean="0">
              <a:latin typeface="Comic Sans MS" pitchFamily="66" charset="0"/>
            </a:endParaRPr>
          </a:p>
          <a:p>
            <a:pPr>
              <a:buNone/>
            </a:pPr>
            <a:r>
              <a:rPr lang="de-AT" altLang="de-DE" dirty="0" smtClean="0">
                <a:latin typeface="Comic Sans MS" pitchFamily="66" charset="0"/>
              </a:rPr>
              <a:t>	In einem Gesetz wurde bestimmt, dass</a:t>
            </a:r>
          </a:p>
          <a:p>
            <a:pPr>
              <a:buNone/>
            </a:pPr>
            <a:r>
              <a:rPr lang="de-AT" altLang="de-DE" dirty="0" smtClean="0">
                <a:latin typeface="Comic Sans MS" pitchFamily="66" charset="0"/>
              </a:rPr>
              <a:t>	Österreich ab nun </a:t>
            </a:r>
            <a:r>
              <a:rPr lang="de-AT" altLang="de-DE" b="1" dirty="0" smtClean="0">
                <a:latin typeface="Comic Sans MS" pitchFamily="66" charset="0"/>
              </a:rPr>
              <a:t>neutral </a:t>
            </a:r>
            <a:r>
              <a:rPr lang="de-AT" altLang="de-DE" dirty="0" smtClean="0">
                <a:latin typeface="Comic Sans MS" pitchFamily="66" charset="0"/>
              </a:rPr>
              <a:t>sein wird und keine Militärbündnisse eingeht. </a:t>
            </a:r>
            <a:endParaRPr lang="de-DE" altLang="de-DE" dirty="0" smtClean="0">
              <a:latin typeface="Comic Sans MS" pitchFamily="66" charset="0"/>
            </a:endParaRPr>
          </a:p>
          <a:p>
            <a:pPr>
              <a:buNone/>
            </a:pPr>
            <a:r>
              <a:rPr lang="de-AT" altLang="de-DE" dirty="0" smtClean="0">
                <a:latin typeface="Comic Sans MS" pitchFamily="66" charset="0"/>
              </a:rPr>
              <a:t>	</a:t>
            </a:r>
            <a:endParaRPr lang="de-DE" altLang="de-DE" dirty="0" smtClean="0">
              <a:latin typeface="Comic Sans MS" pitchFamily="66" charset="0"/>
            </a:endParaRPr>
          </a:p>
          <a:p>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AT" altLang="de-DE" smtClean="0"/>
              <a:t>Nationalfeiertag</a:t>
            </a:r>
            <a:endParaRPr lang="de-DE" altLang="de-DE" smtClean="0"/>
          </a:p>
        </p:txBody>
      </p:sp>
      <p:sp>
        <p:nvSpPr>
          <p:cNvPr id="10243" name="Text Box 3"/>
          <p:cNvSpPr txBox="1">
            <a:spLocks noChangeArrowheads="1"/>
          </p:cNvSpPr>
          <p:nvPr/>
        </p:nvSpPr>
        <p:spPr bwMode="auto">
          <a:xfrm>
            <a:off x="762000" y="1219200"/>
            <a:ext cx="7848600" cy="3536950"/>
          </a:xfrm>
          <a:prstGeom prst="rect">
            <a:avLst/>
          </a:prstGeom>
          <a:noFill/>
          <a:ln w="9525">
            <a:noFill/>
            <a:miter lim="800000"/>
            <a:headEnd/>
            <a:tailEnd/>
          </a:ln>
          <a:effectLst/>
        </p:spPr>
        <p:txBody>
          <a:bodyPr>
            <a:spAutoFit/>
          </a:bodyPr>
          <a:lstStyle/>
          <a:p>
            <a:pPr algn="ctr">
              <a:spcBef>
                <a:spcPct val="50000"/>
              </a:spcBef>
            </a:pPr>
            <a:r>
              <a:rPr lang="de-AT" altLang="de-DE" sz="3200" dirty="0">
                <a:latin typeface="Comic Sans MS" pitchFamily="66" charset="0"/>
              </a:rPr>
              <a:t>Das ist es also, was wir an diesem </a:t>
            </a:r>
            <a:r>
              <a:rPr lang="de-AT" altLang="de-DE" sz="3200" dirty="0" smtClean="0">
                <a:latin typeface="Comic Sans MS" pitchFamily="66" charset="0"/>
              </a:rPr>
              <a:t>Tag, dem </a:t>
            </a:r>
            <a:r>
              <a:rPr lang="de-AT" altLang="de-DE" sz="3200" b="1" dirty="0" smtClean="0">
                <a:latin typeface="Comic Sans MS" pitchFamily="66" charset="0"/>
              </a:rPr>
              <a:t>26. </a:t>
            </a:r>
            <a:r>
              <a:rPr lang="de-AT" altLang="de-DE" sz="3200" b="1" dirty="0" smtClean="0">
                <a:latin typeface="Comic Sans MS" pitchFamily="66" charset="0"/>
              </a:rPr>
              <a:t>Oktober, </a:t>
            </a:r>
            <a:r>
              <a:rPr lang="de-AT" altLang="de-DE" sz="3200" dirty="0">
                <a:latin typeface="Comic Sans MS" pitchFamily="66" charset="0"/>
              </a:rPr>
              <a:t>feiern:</a:t>
            </a:r>
          </a:p>
          <a:p>
            <a:pPr algn="ctr">
              <a:spcBef>
                <a:spcPct val="50000"/>
              </a:spcBef>
            </a:pPr>
            <a:endParaRPr lang="de-AT" altLang="de-DE" sz="2800" dirty="0">
              <a:latin typeface="Comic Sans MS" pitchFamily="66" charset="0"/>
            </a:endParaRPr>
          </a:p>
          <a:p>
            <a:pPr algn="ctr">
              <a:spcBef>
                <a:spcPct val="50000"/>
              </a:spcBef>
            </a:pPr>
            <a:r>
              <a:rPr lang="de-AT" altLang="de-DE" sz="4000" dirty="0">
                <a:latin typeface="Comic Sans MS" pitchFamily="66" charset="0"/>
              </a:rPr>
              <a:t> </a:t>
            </a:r>
            <a:r>
              <a:rPr lang="de-AT" altLang="de-DE" sz="4000" b="1" dirty="0">
                <a:latin typeface="Comic Sans MS" pitchFamily="66" charset="0"/>
              </a:rPr>
              <a:t>DIE ERKLÄRUNG DER</a:t>
            </a:r>
          </a:p>
          <a:p>
            <a:pPr algn="ctr">
              <a:spcBef>
                <a:spcPct val="50000"/>
              </a:spcBef>
            </a:pPr>
            <a:r>
              <a:rPr lang="de-AT" altLang="de-DE" sz="4000" b="1" dirty="0">
                <a:latin typeface="Comic Sans MS" pitchFamily="66" charset="0"/>
              </a:rPr>
              <a:t> NEUTRALITÄT!</a:t>
            </a:r>
            <a:endParaRPr lang="de-DE" altLang="de-DE" sz="4000" b="1" dirty="0">
              <a:latin typeface="Comic Sans MS" pitchFamily="66" charset="0"/>
            </a:endParaRPr>
          </a:p>
        </p:txBody>
      </p:sp>
      <p:sp>
        <p:nvSpPr>
          <p:cNvPr id="4" name="Pfeil nach unten 3"/>
          <p:cNvSpPr/>
          <p:nvPr/>
        </p:nvSpPr>
        <p:spPr>
          <a:xfrm>
            <a:off x="4427984" y="2348880"/>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700</Words>
  <Application>Microsoft Macintosh PowerPoint</Application>
  <PresentationFormat>Bildschirmpräsentation (4:3)</PresentationFormat>
  <Paragraphs>128</Paragraphs>
  <Slides>30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Calibri</vt:lpstr>
      <vt:lpstr>Comic Sans MS</vt:lpstr>
      <vt:lpstr>Times New Roman</vt:lpstr>
      <vt:lpstr>Arial</vt:lpstr>
      <vt:lpstr>Benutzerdefiniertes Design</vt:lpstr>
      <vt:lpstr>26. Oktober Nationalfeiertag</vt:lpstr>
      <vt:lpstr>Geschichte</vt:lpstr>
      <vt:lpstr>Geschichte</vt:lpstr>
      <vt:lpstr>Geschichte</vt:lpstr>
      <vt:lpstr>Geschichte</vt:lpstr>
      <vt:lpstr>Geschichte</vt:lpstr>
      <vt:lpstr>Geschichte</vt:lpstr>
      <vt:lpstr>Geschichte</vt:lpstr>
      <vt:lpstr>Nationalfeiertag</vt:lpstr>
      <vt:lpstr>Nationalfeiertag</vt:lpstr>
      <vt:lpstr>Bundeshymne</vt:lpstr>
      <vt:lpstr>Fahne</vt:lpstr>
      <vt:lpstr>Legende</vt:lpstr>
      <vt:lpstr>Quiz</vt:lpstr>
      <vt:lpstr>Frage 1</vt:lpstr>
      <vt:lpstr>PowerPoint-Präsentation</vt:lpstr>
      <vt:lpstr>Frage 2</vt:lpstr>
      <vt:lpstr>PowerPoint-Präsentation</vt:lpstr>
      <vt:lpstr>Frage 3</vt:lpstr>
      <vt:lpstr>PowerPoint-Präsentation</vt:lpstr>
      <vt:lpstr>Frage 4</vt:lpstr>
      <vt:lpstr>PowerPoint-Präsentation</vt:lpstr>
      <vt:lpstr>Frage 5</vt:lpstr>
      <vt:lpstr>PowerPoint-Präsentation</vt:lpstr>
      <vt:lpstr>Frage 6</vt:lpstr>
      <vt:lpstr>PowerPoint-Präsentation</vt:lpstr>
      <vt:lpstr>Frage 7</vt:lpstr>
      <vt:lpstr>PowerPoint-Präsentation</vt:lpstr>
      <vt:lpstr>PowerPoint-Präsentation</vt:lpstr>
      <vt:lpstr>PowerPoint-Präsentation</vt:lpstr>
    </vt:vector>
  </TitlesOfParts>
  <Company>EDUHI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Oktober Nationalfeiertag</dc:title>
  <dc:creator>ebm</dc:creator>
  <cp:lastModifiedBy>Microsoft Office-Anwender</cp:lastModifiedBy>
  <cp:revision>88</cp:revision>
  <dcterms:created xsi:type="dcterms:W3CDTF">2004-10-06T14:34:08Z</dcterms:created>
  <dcterms:modified xsi:type="dcterms:W3CDTF">2018-01-11T19:51:28Z</dcterms:modified>
</cp:coreProperties>
</file>