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77" r:id="rId2"/>
    <p:sldId id="256" r:id="rId3"/>
    <p:sldId id="273" r:id="rId4"/>
    <p:sldId id="27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3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48" y="-102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4A75-D157-474A-9822-9282E15210CD}" type="datetimeFigureOut">
              <a:rPr lang="de-DE" smtClean="0"/>
              <a:t>06.03.2013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C973-05AB-6447-80D8-4A41D76E7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0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05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89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90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95536" y="6165304"/>
            <a:ext cx="84249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395536" y="1412776"/>
            <a:ext cx="84249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5470376" cy="792088"/>
          </a:xfrm>
        </p:spPr>
        <p:txBody>
          <a:bodyPr anchor="t" anchorCtr="0">
            <a:noAutofit/>
          </a:bodyPr>
          <a:lstStyle>
            <a:lvl1pPr algn="l">
              <a:defRPr sz="4600"/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2050" name="Picture 2" descr="X:\projekte und webs\MiniWebs - eh. Intranet\Frühblüher\Logo_E_RGB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b="10524"/>
          <a:stretch/>
        </p:blipFill>
        <p:spPr bwMode="auto">
          <a:xfrm>
            <a:off x="0" y="5051193"/>
            <a:ext cx="1295393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899592" y="1664804"/>
            <a:ext cx="7345568" cy="0"/>
          </a:xfrm>
          <a:prstGeom prst="line">
            <a:avLst/>
          </a:prstGeom>
          <a:ln w="6350" cmpd="sng">
            <a:solidFill>
              <a:srgbClr val="A2C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6875504" y="6392361"/>
            <a:ext cx="1512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www.edugroup.at</a:t>
            </a:r>
            <a:endParaRPr lang="de-AT" sz="1400" b="1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1772816"/>
            <a:ext cx="7417576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157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3159"/>
            <a:ext cx="7704856" cy="1143000"/>
          </a:xfrm>
        </p:spPr>
        <p:txBody>
          <a:bodyPr lIns="0" tIns="0" rIns="0" bIns="0" anchor="b" anchorCtr="0"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4133055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20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3633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 lIns="0" tIns="0" rIns="0" bIns="0" anchor="b" anchorCtr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44216"/>
            <a:ext cx="3740224" cy="4133056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1800"/>
            </a:lvl1pPr>
            <a:lvl2pPr marL="180975" indent="0">
              <a:spcBef>
                <a:spcPts val="0"/>
              </a:spcBef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208" y="1744216"/>
            <a:ext cx="3740224" cy="4133056"/>
          </a:xfr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defRPr lang="de-DE" sz="1800" b="1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0" algn="l" defTabSz="914400" rtl="0" eaLnBrk="1" latinLnBrk="0" hangingPunct="1">
              <a:spcBef>
                <a:spcPts val="0"/>
              </a:spcBef>
              <a:defRPr lang="de-DE" sz="1800" b="0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65286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755576" y="1484784"/>
            <a:ext cx="7812868" cy="0"/>
          </a:xfrm>
          <a:prstGeom prst="line">
            <a:avLst/>
          </a:prstGeom>
          <a:ln>
            <a:solidFill>
              <a:srgbClr val="A2C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7544" y="6243976"/>
            <a:ext cx="8209664" cy="497392"/>
            <a:chOff x="467544" y="6243976"/>
            <a:chExt cx="8209664" cy="497392"/>
          </a:xfrm>
        </p:grpSpPr>
        <p:pic>
          <p:nvPicPr>
            <p:cNvPr id="6" name="Grafik 5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289629"/>
              <a:ext cx="376449" cy="451739"/>
            </a:xfrm>
            <a:prstGeom prst="rect">
              <a:avLst/>
            </a:prstGeom>
          </p:spPr>
        </p:pic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27584" y="6431662"/>
              <a:ext cx="391004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© Education Group GmbH | www.edugroup.at/praxis/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Miniweb</a:t>
              </a: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Frühblüher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524328" y="6243976"/>
              <a:ext cx="11528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www.edugroup.at</a:t>
              </a:r>
              <a:endParaRPr lang="de-AT" sz="1000" b="1" dirty="0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 flipH="1">
              <a:off x="921205" y="6446076"/>
              <a:ext cx="7719247" cy="0"/>
            </a:xfrm>
            <a:prstGeom prst="line">
              <a:avLst/>
            </a:prstGeom>
            <a:ln>
              <a:solidFill>
                <a:srgbClr val="A2C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403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50505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363" indent="-184150" algn="l" defTabSz="914400" rtl="0" eaLnBrk="1" latinLnBrk="0" hangingPunct="1">
        <a:spcBef>
          <a:spcPct val="20000"/>
        </a:spcBef>
        <a:buClr>
          <a:srgbClr val="D2E401"/>
        </a:buClr>
        <a:buFont typeface="Wingdings" pitchFamily="2" charset="2"/>
        <a:buChar char="§"/>
        <a:defRPr sz="1800" b="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742950" indent="-382588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6406480" cy="792088"/>
          </a:xfrm>
        </p:spPr>
        <p:txBody>
          <a:bodyPr/>
          <a:lstStyle/>
          <a:p>
            <a:r>
              <a:rPr lang="de-DE" sz="4400" dirty="0">
                <a:solidFill>
                  <a:srgbClr val="595959"/>
                </a:solidFill>
              </a:rPr>
              <a:t>Frühlingsknotenblume</a:t>
            </a:r>
            <a:br>
              <a:rPr lang="de-DE" sz="4400" dirty="0">
                <a:solidFill>
                  <a:srgbClr val="595959"/>
                </a:solidFill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Der wissenschaftliche Name bedeutet soviel wie "weißes Veilchen".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3426656" y="4009512"/>
            <a:ext cx="4798800" cy="2340000"/>
            <a:chOff x="3708000" y="3729600"/>
            <a:chExt cx="4798800" cy="2340000"/>
          </a:xfrm>
        </p:grpSpPr>
        <p:pic>
          <p:nvPicPr>
            <p:cNvPr id="5" name="Picture 2" descr="X:\projekte und webs\MiniWebs - eh. Intranet\Frühblüher\Frühblüher_alt\Web\images1\fruehlingsknotenblume01_100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2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X:\projekte und webs\MiniWebs - eh. Intranet\Frühblüher\Frühblüher_alt\Web\images1\fruehlingsknotenblume_2204_03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0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X:\projekte und webs\MiniWebs - eh. Intranet\Frühblüher\Frühblüher_alt\Web\images1\fruehlingsknotenbluem_070404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0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195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X:\projekte und webs\MiniWebs - eh. Intranet\Frühblüher\Frühblüher_alt\Web\images1\fruehlingsknotenblu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22546" r="30259" b="22544"/>
          <a:stretch/>
        </p:blipFill>
        <p:spPr bwMode="auto">
          <a:xfrm>
            <a:off x="7308305" y="212573"/>
            <a:ext cx="1584176" cy="1488236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Pflanzenfamilie: 	</a:t>
            </a:r>
            <a:r>
              <a:rPr lang="de-AT" b="0" dirty="0" err="1" smtClean="0"/>
              <a:t>Narzissengewächs</a:t>
            </a:r>
            <a:r>
              <a:rPr lang="de-AT" b="0" dirty="0" smtClean="0"/>
              <a:t> 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Standort: 		</a:t>
            </a:r>
            <a:r>
              <a:rPr lang="de-AT" b="0" dirty="0" smtClean="0"/>
              <a:t>feuchte </a:t>
            </a:r>
            <a:r>
              <a:rPr lang="de-AT" b="0" dirty="0"/>
              <a:t>Stellen, </a:t>
            </a:r>
            <a:r>
              <a:rPr lang="de-AT" b="0" dirty="0" err="1"/>
              <a:t>Auwiesen</a:t>
            </a:r>
            <a:r>
              <a:rPr lang="de-AT" b="0" dirty="0"/>
              <a:t> und -</a:t>
            </a:r>
            <a:r>
              <a:rPr lang="de-AT" b="0" dirty="0" smtClean="0"/>
              <a:t>wälder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Blütezeit</a:t>
            </a:r>
            <a:r>
              <a:rPr lang="de-AT" b="1" dirty="0" smtClean="0"/>
              <a:t>: 		</a:t>
            </a:r>
            <a:r>
              <a:rPr lang="de-AT" b="0" dirty="0" smtClean="0"/>
              <a:t>Februar </a:t>
            </a:r>
            <a:r>
              <a:rPr lang="de-AT" b="0" dirty="0"/>
              <a:t>bis </a:t>
            </a:r>
            <a:r>
              <a:rPr lang="de-AT" b="0" dirty="0" smtClean="0"/>
              <a:t>April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Fortpflanzung: 	</a:t>
            </a:r>
            <a:r>
              <a:rPr lang="de-AT" b="0" dirty="0" smtClean="0"/>
              <a:t>durch </a:t>
            </a:r>
            <a:r>
              <a:rPr lang="de-AT" b="0" dirty="0"/>
              <a:t>Bienen oder Tagfalter bestäubt </a:t>
            </a:r>
            <a:r>
              <a:rPr lang="de-AT" b="0" dirty="0" smtClean="0"/>
              <a:t>				(</a:t>
            </a:r>
            <a:r>
              <a:rPr lang="de-AT" b="0" dirty="0"/>
              <a:t>auch Selbstbestäubung)</a:t>
            </a:r>
          </a:p>
          <a:p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4186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projekte und webs\MiniWebs - eh. Intranet\Frühblüher\Frühblüher_alt\Web\images1\fruehlingsknotenblum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13798"/>
          <a:stretch/>
        </p:blipFill>
        <p:spPr bwMode="auto">
          <a:xfrm>
            <a:off x="7308000" y="212400"/>
            <a:ext cx="156247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1880" y="1772816"/>
            <a:ext cx="5256584" cy="4133055"/>
          </a:xfrm>
        </p:spPr>
        <p:txBody>
          <a:bodyPr>
            <a:normAutofit/>
          </a:bodyPr>
          <a:lstStyle/>
          <a:p>
            <a:r>
              <a:rPr lang="de-AT" dirty="0"/>
              <a:t>10 - 30 cm hohe </a:t>
            </a:r>
            <a:r>
              <a:rPr lang="de-AT" dirty="0" smtClean="0"/>
              <a:t>Zwiebelstaude</a:t>
            </a:r>
          </a:p>
          <a:p>
            <a:endParaRPr lang="de-AT" dirty="0"/>
          </a:p>
          <a:p>
            <a:r>
              <a:rPr lang="de-AT" dirty="0"/>
              <a:t>der blattlose Stängel wird von einer etwa 3,5 cm langen </a:t>
            </a:r>
            <a:r>
              <a:rPr lang="de-AT" dirty="0" smtClean="0"/>
              <a:t>Blattscheide überragt</a:t>
            </a:r>
          </a:p>
          <a:p>
            <a:endParaRPr lang="de-AT" dirty="0"/>
          </a:p>
          <a:p>
            <a:r>
              <a:rPr lang="de-AT" dirty="0"/>
              <a:t>6 gleich lange </a:t>
            </a:r>
            <a:r>
              <a:rPr lang="de-AT" dirty="0" smtClean="0"/>
              <a:t>Blütenkronblätter</a:t>
            </a:r>
          </a:p>
          <a:p>
            <a:endParaRPr lang="de-AT" dirty="0"/>
          </a:p>
          <a:p>
            <a:r>
              <a:rPr lang="de-AT" dirty="0"/>
              <a:t>6 Staubblätter</a:t>
            </a:r>
            <a:r>
              <a:rPr lang="de-AT" dirty="0"/>
              <a:t> </a:t>
            </a:r>
          </a:p>
        </p:txBody>
      </p:sp>
      <p:pic>
        <p:nvPicPr>
          <p:cNvPr id="1027" name="Picture 3" descr="X:\projekte und webs\MiniWebs - eh. Intranet\Frühblüher\Bilder\Grafik_wikipdia_gemeinfrei_fruehlingsknotenblume_Illustration_Leucojum_vernum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1652400"/>
            <a:ext cx="2658083" cy="45144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projekte und webs\MiniWebs - eh. Intranet\Frühblüher\Frühblüher_alt\Web\images1\fruehlingsknotenblume_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16529" r="24888" b="4649"/>
          <a:stretch/>
        </p:blipFill>
        <p:spPr bwMode="auto">
          <a:xfrm>
            <a:off x="7308000" y="212401"/>
            <a:ext cx="1529357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Hast du </a:t>
            </a:r>
            <a:r>
              <a:rPr lang="de-DE" dirty="0" smtClean="0"/>
              <a:t>gewusst?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AT" dirty="0"/>
              <a:t>Die Frühlingsknotenblume ist die Schwester des Schneeglöckchens. Deshalb sagt man zu ihr auch „Großes Schneeglöckchen“, manche bezeichnen sie als Märzenbecher oder Sommertürchen. </a:t>
            </a:r>
            <a:endParaRPr lang="de-AT" dirty="0" smtClean="0"/>
          </a:p>
          <a:p>
            <a:pPr lvl="0"/>
            <a:endParaRPr lang="de-AT" dirty="0"/>
          </a:p>
          <a:p>
            <a:pPr lvl="0"/>
            <a:r>
              <a:rPr lang="de-AT" dirty="0"/>
              <a:t>Sie unterscheidet sich vom Schneeglöckchen durch die rundliche und geschlossene Form. Außerdem duftet die Frühlingsknotenblume. </a:t>
            </a:r>
            <a:endParaRPr lang="de-AT" dirty="0" smtClean="0"/>
          </a:p>
          <a:p>
            <a:pPr lvl="0"/>
            <a:endParaRPr lang="de-AT" dirty="0"/>
          </a:p>
          <a:p>
            <a:pPr lvl="0"/>
            <a:r>
              <a:rPr lang="de-AT" dirty="0"/>
              <a:t>Die Frühlingsknotenblume ist giftig!</a:t>
            </a:r>
          </a:p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47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X:\projekte und webs\MiniWebs - eh. Intranet\Frühblüher\Frühblüher_alt\Web\images1\fruehlingsknotenblume1303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6"/>
          <a:stretch/>
        </p:blipFill>
        <p:spPr bwMode="auto">
          <a:xfrm>
            <a:off x="3306000" y="4149082"/>
            <a:ext cx="2030400" cy="202192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X:\projekte und webs\MiniWebs - eh. Intranet\Frühblüher\Frühblüher_alt\Web\images1\fruehlingsknotenblume-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4"/>
          <a:stretch/>
        </p:blipFill>
        <p:spPr bwMode="auto">
          <a:xfrm>
            <a:off x="790156" y="4149081"/>
            <a:ext cx="2313636" cy="2029386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X:\projekte und webs\MiniWebs - eh. Intranet\Frühblüher\Frühblüher_alt\Web\images1\fruehlingsknotenblume_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7"/>
          <a:stretch/>
        </p:blipFill>
        <p:spPr bwMode="auto">
          <a:xfrm>
            <a:off x="784641" y="1865748"/>
            <a:ext cx="3024000" cy="212517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X:\projekte und webs\MiniWebs - eh. Intranet\Frühblüher\Frühblüher_alt\Web\images1\fruehlingsknotenblume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" b="29574"/>
          <a:stretch/>
        </p:blipFill>
        <p:spPr bwMode="auto">
          <a:xfrm>
            <a:off x="5526353" y="5085184"/>
            <a:ext cx="2296055" cy="1093283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X:\projekte und webs\MiniWebs - eh. Intranet\Frühblüher\Frühblüher_alt\Web\images1\fruehlingsknotenblume_2204_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5"/>
          <a:stretch/>
        </p:blipFill>
        <p:spPr bwMode="auto">
          <a:xfrm>
            <a:off x="5527693" y="1862133"/>
            <a:ext cx="2294715" cy="306863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:\projekte und webs\MiniWebs - eh. Intranet\Frühblüher\Frühblüher_alt\Web\images1\fruehlingsknotenblume_bluet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7"/>
          <a:stretch/>
        </p:blipFill>
        <p:spPr bwMode="auto">
          <a:xfrm>
            <a:off x="4069927" y="1862133"/>
            <a:ext cx="1260008" cy="2142932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X:\projekte und webs\MiniWebs - eh. Intranet\Frühblüher\Frühblüher_alt\Web\images1\fruehlingsknotenblume02_10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b="20898"/>
          <a:stretch/>
        </p:blipFill>
        <p:spPr bwMode="auto">
          <a:xfrm>
            <a:off x="7308001" y="212400"/>
            <a:ext cx="1560791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Galerie 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64f37f6c1b75ad861f433645e75e47872c31bf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</Words>
  <Application>Microsoft Office PowerPoint</Application>
  <PresentationFormat>Bildschirmpräsentation (4:3)</PresentationFormat>
  <Paragraphs>26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1_Benutzerdefiniertes Design</vt:lpstr>
      <vt:lpstr>Frühlingsknotenblume </vt:lpstr>
      <vt:lpstr>Steckbrief</vt:lpstr>
      <vt:lpstr>Merkmale</vt:lpstr>
      <vt:lpstr>Hast du gewusst?</vt:lpstr>
      <vt:lpstr>Galerie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Frühlingsknotenblume</dc:title>
  <dc:creator>Simon Binder</dc:creator>
  <cp:lastModifiedBy>Sigrid Evelyn Zwaiger</cp:lastModifiedBy>
  <cp:revision>129</cp:revision>
  <dcterms:created xsi:type="dcterms:W3CDTF">2011-03-09T16:27:38Z</dcterms:created>
  <dcterms:modified xsi:type="dcterms:W3CDTF">2013-03-06T11:54:35Z</dcterms:modified>
</cp:coreProperties>
</file>