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FCEB9-7F98-43F5-9E37-2E4FEEA40839}" type="datetimeFigureOut">
              <a:rPr lang="de-DE" smtClean="0"/>
              <a:pPr/>
              <a:t>01.03.2009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FA0B9-280B-47E3-841D-3B1314E3CE3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4F7C-36EB-41E0-AE89-0E9FB60870C9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54DD-91DD-443C-A3FC-076E96FB9C78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32C4-A4EB-4D61-BB86-1B4EBA60227D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8E1-BEBB-4F42-AEFC-72BADCCD58C6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8BF-D46D-4FED-A55C-0EDB16A28CAB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4813-F2C8-4891-B5A9-1BC3125B51D7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0F3BA-BC37-4E0E-9C78-91BE3A858706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065F-6E6C-4FDB-92C4-21268B361789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89406-2954-4799-BC61-7C5E3ED1D3B9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CB54-3FA8-48EF-833C-19F6ADB4060C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02DD-6C7F-4D63-B003-50D0E67C61B0}" type="datetime1">
              <a:rPr lang="de-DE" smtClean="0"/>
              <a:pPr/>
              <a:t>01.03.2009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CA671-4547-4881-AEE9-196361F77420}" type="datetime1">
              <a:rPr lang="de-DE" smtClean="0"/>
              <a:pPr/>
              <a:t>01.03.2009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 err="1" smtClean="0"/>
              <a:t>Brugger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6839-2D3F-4F56-BE63-FB99269CCB6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Brugger</a:t>
            </a:r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857224" y="1785926"/>
            <a:ext cx="73106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A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alpha val="60000"/>
                    </a:schemeClr>
                  </a:glow>
                </a:effectLst>
              </a:rPr>
              <a:t>Investitionsmanagement</a:t>
            </a:r>
            <a:endParaRPr lang="de-A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alpha val="60000"/>
                  </a:schemeClr>
                </a:glow>
              </a:effectLst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4" descr="http://www.uk-leasing.de/Bilder/STAPL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857628"/>
            <a:ext cx="1857388" cy="1026849"/>
          </a:xfrm>
          <a:prstGeom prst="rect">
            <a:avLst/>
          </a:prstGeom>
          <a:noFill/>
        </p:spPr>
      </p:pic>
      <p:pic>
        <p:nvPicPr>
          <p:cNvPr id="5126" name="Picture 6" descr="http://www.schantl-transporte.at/contentDD/cms/bilder/44390_fuhrpar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714752"/>
            <a:ext cx="1883953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6" name="Titel 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46166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l"/>
            <a:r>
              <a:rPr lang="de-AT" sz="2400" dirty="0" smtClean="0"/>
              <a:t>Investition:</a:t>
            </a:r>
            <a:endParaRPr lang="de-AT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500034" y="100010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= Verwendung von finanziellen Mitteln zu Beschaffung von Anlagevermögen (Ge-</a:t>
            </a:r>
          </a:p>
          <a:p>
            <a:r>
              <a:rPr lang="de-AT" dirty="0" smtClean="0"/>
              <a:t>   </a:t>
            </a:r>
            <a:r>
              <a:rPr lang="de-AT" dirty="0" err="1" smtClean="0"/>
              <a:t>bäude</a:t>
            </a:r>
            <a:r>
              <a:rPr lang="de-AT" dirty="0" smtClean="0"/>
              <a:t>, Maschinen, Fuhrpark) und/oder Umlaufvermögen (Vorräte, Wertpapiere)</a:t>
            </a:r>
          </a:p>
          <a:p>
            <a:endParaRPr lang="de-AT" dirty="0" smtClean="0"/>
          </a:p>
          <a:p>
            <a:r>
              <a:rPr lang="de-AT" dirty="0" smtClean="0"/>
              <a:t>  Geldkapital wird umgewandelt zu Produktionsgütern.</a:t>
            </a:r>
            <a:endParaRPr lang="de-AT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1571604" y="2571744"/>
            <a:ext cx="5643602" cy="3286148"/>
            <a:chOff x="2143108" y="1142984"/>
            <a:chExt cx="6621462" cy="4092591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grpSpPr>
        <p:sp>
          <p:nvSpPr>
            <p:cNvPr id="9" name="Text Box 239"/>
            <p:cNvSpPr txBox="1">
              <a:spLocks noChangeArrowheads="1"/>
            </p:cNvSpPr>
            <p:nvPr/>
          </p:nvSpPr>
          <p:spPr bwMode="auto">
            <a:xfrm>
              <a:off x="2143108" y="1142984"/>
              <a:ext cx="6621462" cy="431800"/>
            </a:xfrm>
            <a:prstGeom prst="rect">
              <a:avLst/>
            </a:prstGeom>
            <a:grpFill/>
            <a:ln w="635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lIns="18000" tIns="0" rIns="0" bIns="0" anchor="ctr" anchorCtr="1"/>
            <a:lstStyle/>
            <a:p>
              <a:pPr algn="ctr"/>
              <a:r>
                <a:rPr lang="de-DE" sz="2200" b="1" dirty="0" smtClean="0">
                  <a:latin typeface="Arial" charset="0"/>
                </a:rPr>
                <a:t>Investitionsarten</a:t>
              </a:r>
              <a:endParaRPr lang="de-DE" sz="2200" b="1" dirty="0">
                <a:latin typeface="Arial" charset="0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3436938" y="2967038"/>
              <a:ext cx="1771650" cy="379412"/>
            </a:xfrm>
            <a:prstGeom prst="rect">
              <a:avLst/>
            </a:prstGeom>
            <a:grpFill/>
            <a:ln w="12700">
              <a:solidFill>
                <a:schemeClr val="accent1"/>
              </a:solidFill>
            </a:ln>
          </p:spPr>
          <p:txBody>
            <a:bodyPr wrap="none" anchor="ctr" anchorCtr="1">
              <a:spAutoFit/>
            </a:bodyPr>
            <a:lstStyle/>
            <a:p>
              <a:pPr>
                <a:defRPr/>
              </a:pPr>
              <a:r>
                <a:rPr lang="de-DE" sz="1800" b="1" dirty="0">
                  <a:latin typeface="+mj-lt"/>
                </a:rPr>
                <a:t>Neuinvestition</a:t>
              </a: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6391275" y="2833688"/>
              <a:ext cx="1631950" cy="654050"/>
            </a:xfrm>
            <a:prstGeom prst="rect">
              <a:avLst/>
            </a:prstGeom>
            <a:grpFill/>
            <a:ln w="12700">
              <a:solidFill>
                <a:schemeClr val="accent1"/>
              </a:solidFill>
            </a:ln>
          </p:spPr>
          <p:txBody>
            <a:bodyPr wrap="none" anchor="ctr" anchorCtr="1">
              <a:spAutoFit/>
            </a:bodyPr>
            <a:lstStyle/>
            <a:p>
              <a:pPr>
                <a:defRPr/>
              </a:pPr>
              <a:r>
                <a:rPr lang="de-DE" sz="1800" b="1" dirty="0">
                  <a:latin typeface="+mj-lt"/>
                </a:rPr>
                <a:t>Ersatz- oder</a:t>
              </a:r>
              <a:br>
                <a:rPr lang="de-DE" sz="1800" b="1" dirty="0">
                  <a:latin typeface="+mj-lt"/>
                </a:rPr>
              </a:br>
              <a:r>
                <a:rPr lang="de-DE" sz="1800" b="1" dirty="0" err="1">
                  <a:latin typeface="+mj-lt"/>
                </a:rPr>
                <a:t>Reinvestition</a:t>
              </a:r>
              <a:endParaRPr lang="de-DE" sz="1800" b="1" dirty="0">
                <a:latin typeface="+mj-lt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2776538" y="4584700"/>
              <a:ext cx="1209675" cy="6508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none" anchor="ctr" anchorCtr="1">
              <a:spAutoFit/>
            </a:bodyPr>
            <a:lstStyle/>
            <a:p>
              <a:pPr algn="ctr">
                <a:defRPr/>
              </a:pPr>
              <a:r>
                <a:rPr lang="de-DE" sz="1800" dirty="0">
                  <a:latin typeface="+mj-lt"/>
                </a:rPr>
                <a:t>Erst-</a:t>
              </a:r>
              <a:br>
                <a:rPr lang="de-DE" sz="1800" dirty="0">
                  <a:latin typeface="+mj-lt"/>
                </a:rPr>
              </a:br>
              <a:r>
                <a:rPr lang="de-DE" sz="1800" dirty="0" err="1">
                  <a:latin typeface="+mj-lt"/>
                </a:rPr>
                <a:t>investition</a:t>
              </a:r>
              <a:endParaRPr lang="de-DE" sz="1800" dirty="0">
                <a:latin typeface="+mj-lt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706938" y="4584700"/>
              <a:ext cx="1603375" cy="6508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none" anchor="ctr" anchorCtr="1">
              <a:spAutoFit/>
            </a:bodyPr>
            <a:lstStyle/>
            <a:p>
              <a:pPr algn="ctr">
                <a:defRPr/>
              </a:pPr>
              <a:r>
                <a:rPr lang="de-DE" sz="1800" dirty="0">
                  <a:latin typeface="+mj-lt"/>
                </a:rPr>
                <a:t>Erweiterungs-</a:t>
              </a:r>
              <a:br>
                <a:rPr lang="de-DE" sz="1800" dirty="0">
                  <a:latin typeface="+mj-lt"/>
                </a:rPr>
              </a:br>
              <a:r>
                <a:rPr lang="de-DE" sz="1800" dirty="0" err="1">
                  <a:latin typeface="+mj-lt"/>
                </a:rPr>
                <a:t>investition</a:t>
              </a:r>
              <a:endParaRPr lang="de-DE" sz="1800" dirty="0">
                <a:latin typeface="+mj-lt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6692900" y="4584700"/>
              <a:ext cx="2022475" cy="6508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none" anchor="ctr" anchorCtr="1">
              <a:spAutoFit/>
            </a:bodyPr>
            <a:lstStyle/>
            <a:p>
              <a:pPr algn="ctr">
                <a:defRPr/>
              </a:pPr>
              <a:r>
                <a:rPr lang="de-DE" sz="1800" dirty="0">
                  <a:latin typeface="+mj-lt"/>
                </a:rPr>
                <a:t>Rationalisierungs-</a:t>
              </a:r>
              <a:br>
                <a:rPr lang="de-DE" sz="1800" dirty="0">
                  <a:latin typeface="+mj-lt"/>
                </a:rPr>
              </a:br>
              <a:r>
                <a:rPr lang="de-DE" sz="1800" dirty="0" err="1">
                  <a:latin typeface="+mj-lt"/>
                </a:rPr>
                <a:t>investition</a:t>
              </a:r>
              <a:endParaRPr lang="de-DE" sz="1800" dirty="0">
                <a:latin typeface="+mj-lt"/>
              </a:endParaRPr>
            </a:p>
          </p:txBody>
        </p:sp>
        <p:cxnSp>
          <p:nvCxnSpPr>
            <p:cNvPr id="15" name="Gerade Verbindung 14"/>
            <p:cNvCxnSpPr>
              <a:cxnSpLocks noChangeShapeType="1"/>
            </p:cNvCxnSpPr>
            <p:nvPr/>
          </p:nvCxnSpPr>
          <p:spPr bwMode="auto">
            <a:xfrm rot="5400000">
              <a:off x="4192174" y="1705373"/>
              <a:ext cx="1392254" cy="1131076"/>
            </a:xfrm>
            <a:prstGeom prst="line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6" name="Gerade Verbindung 15"/>
            <p:cNvCxnSpPr>
              <a:cxnSpLocks noChangeShapeType="1"/>
            </p:cNvCxnSpPr>
            <p:nvPr/>
          </p:nvCxnSpPr>
          <p:spPr bwMode="auto">
            <a:xfrm rot="16200000" flipH="1">
              <a:off x="5701092" y="1327530"/>
              <a:ext cx="1258904" cy="1753411"/>
            </a:xfrm>
            <a:prstGeom prst="line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" name="Gerade Verbindung 16"/>
            <p:cNvCxnSpPr>
              <a:cxnSpLocks noChangeShapeType="1"/>
            </p:cNvCxnSpPr>
            <p:nvPr/>
          </p:nvCxnSpPr>
          <p:spPr bwMode="auto">
            <a:xfrm rot="5400000">
              <a:off x="3232945" y="3494882"/>
              <a:ext cx="1238250" cy="941387"/>
            </a:xfrm>
            <a:prstGeom prst="line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Gerade Verbindung 17"/>
            <p:cNvCxnSpPr>
              <a:cxnSpLocks noChangeShapeType="1"/>
            </p:cNvCxnSpPr>
            <p:nvPr/>
          </p:nvCxnSpPr>
          <p:spPr bwMode="auto">
            <a:xfrm rot="16200000" flipH="1">
              <a:off x="4296569" y="3372643"/>
              <a:ext cx="1238250" cy="1185863"/>
            </a:xfrm>
            <a:prstGeom prst="line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Gerade Verbindung 18"/>
            <p:cNvCxnSpPr>
              <a:cxnSpLocks noChangeShapeType="1"/>
            </p:cNvCxnSpPr>
            <p:nvPr/>
          </p:nvCxnSpPr>
          <p:spPr bwMode="auto">
            <a:xfrm rot="16200000" flipH="1">
              <a:off x="5394325" y="2274887"/>
              <a:ext cx="1238250" cy="3381375"/>
            </a:xfrm>
            <a:prstGeom prst="line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pic>
        <p:nvPicPr>
          <p:cNvPr id="2050" name="Picture 2" descr="http://www.gewerbe-auskunft.com/images/content/investitionsart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071546"/>
            <a:ext cx="5694758" cy="4910146"/>
          </a:xfrm>
          <a:prstGeom prst="rect">
            <a:avLst/>
          </a:prstGeom>
          <a:noFill/>
        </p:spPr>
      </p:pic>
      <p:sp>
        <p:nvSpPr>
          <p:cNvPr id="6" name="Textfeld 5"/>
          <p:cNvSpPr txBox="1"/>
          <p:nvPr/>
        </p:nvSpPr>
        <p:spPr>
          <a:xfrm>
            <a:off x="428596" y="142852"/>
            <a:ext cx="8143932" cy="46166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de-AT" sz="2400" dirty="0" smtClean="0"/>
              <a:t>Investitionsbedarf </a:t>
            </a:r>
            <a:endParaRPr lang="de-A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e-AT" smtClean="0"/>
              <a:t>Brugger</a:t>
            </a:r>
            <a:endParaRPr lang="de-AT"/>
          </a:p>
        </p:txBody>
      </p:sp>
      <p:sp>
        <p:nvSpPr>
          <p:cNvPr id="6" name="Titel 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46166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l"/>
            <a:r>
              <a:rPr lang="de-AT" sz="2400" dirty="0" smtClean="0"/>
              <a:t>Investitionsarten</a:t>
            </a:r>
            <a:r>
              <a:rPr lang="de-AT" sz="2400" dirty="0" smtClean="0"/>
              <a:t>: </a:t>
            </a:r>
            <a:endParaRPr lang="de-AT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428596" y="1214422"/>
            <a:ext cx="82153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/>
              <a:t>Neuinvestition:</a:t>
            </a:r>
            <a:r>
              <a:rPr lang="de-AT" dirty="0" smtClean="0"/>
              <a:t> Anschaffung neuer Investitionsobjekte</a:t>
            </a:r>
          </a:p>
          <a:p>
            <a:endParaRPr lang="de-AT" dirty="0" smtClean="0"/>
          </a:p>
          <a:p>
            <a:r>
              <a:rPr lang="de-AT" dirty="0" smtClean="0"/>
              <a:t>Erstinvestition: Erstausstattung bei Unternehmensgründung</a:t>
            </a:r>
          </a:p>
          <a:p>
            <a:endParaRPr lang="de-AT" dirty="0" smtClean="0"/>
          </a:p>
          <a:p>
            <a:r>
              <a:rPr lang="de-AT" dirty="0" smtClean="0"/>
              <a:t>Erweiterungsinvestition: </a:t>
            </a:r>
            <a:r>
              <a:rPr lang="de-AT" dirty="0" smtClean="0"/>
              <a:t>A</a:t>
            </a:r>
            <a:r>
              <a:rPr lang="de-AT" dirty="0" smtClean="0"/>
              <a:t>usweitung des Produktions- Absatzvolumens (z.B.: Erweiterung Fuhrpark um 3 neue LKWs)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Rationalisierungsinvestition: Investition in produktivere und kostengünstiger produzierende Betriebsmittel (abgeschriebener LKW wird durch leistungsfähigeren ersetzt) Kostenreduzierung! (wären noch nutzbar)</a:t>
            </a:r>
          </a:p>
          <a:p>
            <a:endParaRPr lang="de-AT" dirty="0" smtClean="0"/>
          </a:p>
          <a:p>
            <a:r>
              <a:rPr lang="de-AT" b="1" dirty="0" smtClean="0"/>
              <a:t>Ersatz- oder </a:t>
            </a:r>
            <a:r>
              <a:rPr lang="de-AT" b="1" dirty="0" err="1" smtClean="0"/>
              <a:t>Reinvestition</a:t>
            </a:r>
            <a:r>
              <a:rPr lang="de-AT" b="1" dirty="0" smtClean="0"/>
              <a:t>:</a:t>
            </a:r>
          </a:p>
          <a:p>
            <a:r>
              <a:rPr lang="de-AT" dirty="0" smtClean="0"/>
              <a:t>Ersatz alter, verbrauchter technisch und wirtschaftlich </a:t>
            </a:r>
            <a:r>
              <a:rPr lang="de-AT" b="1" dirty="0" smtClean="0"/>
              <a:t>nicht mehr nutzbarer </a:t>
            </a:r>
            <a:r>
              <a:rPr lang="de-AT" dirty="0" smtClean="0"/>
              <a:t>Investitionsobjekte. (abgeschriebener LKW wird durch einen gleichartigen ersetzt)</a:t>
            </a:r>
          </a:p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e-AT" dirty="0" smtClean="0"/>
              <a:t>Brugger</a:t>
            </a:r>
            <a:endParaRPr lang="de-AT" dirty="0"/>
          </a:p>
        </p:txBody>
      </p:sp>
      <p:sp>
        <p:nvSpPr>
          <p:cNvPr id="6" name="Titel 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46166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l"/>
            <a:r>
              <a:rPr lang="de-AT" sz="2400" dirty="0" smtClean="0"/>
              <a:t>Investitionsarten</a:t>
            </a:r>
            <a:r>
              <a:rPr lang="de-AT" sz="2400" dirty="0" smtClean="0"/>
              <a:t>: Gliederung nach Investitionsanlaß</a:t>
            </a:r>
            <a:endParaRPr lang="de-AT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428596" y="1214423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/>
              <a:t>S</a:t>
            </a:r>
            <a:r>
              <a:rPr lang="de-AT" b="1" dirty="0" smtClean="0"/>
              <a:t>achinvestition: </a:t>
            </a:r>
            <a:r>
              <a:rPr lang="de-AT" dirty="0" smtClean="0"/>
              <a:t>AV</a:t>
            </a:r>
            <a:r>
              <a:rPr lang="de-AT" b="1" dirty="0" smtClean="0"/>
              <a:t> </a:t>
            </a:r>
            <a:r>
              <a:rPr lang="de-AT" dirty="0" smtClean="0"/>
              <a:t>wie, Grundstücke, Gebäude, Maschinen, Geschäftsausstattung</a:t>
            </a:r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r>
              <a:rPr lang="de-AT" b="1" dirty="0" smtClean="0"/>
              <a:t>Finanzinvestition: </a:t>
            </a:r>
            <a:r>
              <a:rPr lang="de-AT" dirty="0" smtClean="0"/>
              <a:t>Beteiligungen an anderen Unternehmen, Wertpapiere, Forderungen</a:t>
            </a:r>
          </a:p>
          <a:p>
            <a:endParaRPr lang="de-AT" dirty="0" smtClean="0"/>
          </a:p>
          <a:p>
            <a:endParaRPr lang="de-AT" dirty="0" smtClean="0"/>
          </a:p>
          <a:p>
            <a:r>
              <a:rPr lang="de-AT" b="1" dirty="0" smtClean="0"/>
              <a:t>Immaterielle Investitionen: </a:t>
            </a:r>
            <a:r>
              <a:rPr lang="de-AT" dirty="0" smtClean="0"/>
              <a:t>Forschung/Entwicklung, Werbung, Weiterbildung</a:t>
            </a:r>
            <a:endParaRPr lang="de-AT" b="1" dirty="0" smtClean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  <p:pic>
        <p:nvPicPr>
          <p:cNvPr id="5" name="Picture 4" descr="http://www.uk-leasing.de/Bilder/STAP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571612"/>
            <a:ext cx="952857" cy="526783"/>
          </a:xfrm>
          <a:prstGeom prst="rect">
            <a:avLst/>
          </a:prstGeom>
          <a:noFill/>
        </p:spPr>
      </p:pic>
      <p:pic>
        <p:nvPicPr>
          <p:cNvPr id="20484" name="Picture 4" descr="http://www.rehau.com/files/0000DC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4071942"/>
            <a:ext cx="714380" cy="714380"/>
          </a:xfrm>
          <a:prstGeom prst="rect">
            <a:avLst/>
          </a:prstGeom>
          <a:noFill/>
        </p:spPr>
      </p:pic>
      <p:pic>
        <p:nvPicPr>
          <p:cNvPr id="20486" name="Picture 6" descr="http://www.vb-kawe.de/images/seiten/wertpapie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2643182"/>
            <a:ext cx="892975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e-AT" dirty="0" smtClean="0"/>
              <a:t>Brugger</a:t>
            </a:r>
            <a:endParaRPr lang="de-AT" dirty="0"/>
          </a:p>
        </p:txBody>
      </p:sp>
      <p:sp>
        <p:nvSpPr>
          <p:cNvPr id="6" name="Titel 5"/>
          <p:cNvSpPr txBox="1">
            <a:spLocks noGrp="1"/>
          </p:cNvSpPr>
          <p:nvPr>
            <p:ph type="title"/>
          </p:nvPr>
        </p:nvSpPr>
        <p:spPr>
          <a:xfrm>
            <a:off x="357158" y="285728"/>
            <a:ext cx="8229600" cy="46166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l"/>
            <a:r>
              <a:rPr lang="de-AT" sz="2400" dirty="0" smtClean="0"/>
              <a:t>Investitionsrechnungen </a:t>
            </a:r>
            <a:endParaRPr lang="de-AT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357158" y="1000108"/>
            <a:ext cx="85011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= Methoden, mit denen sich die Vorteilhaftigkeit eines Investitionsobjektes ermitteln läßt</a:t>
            </a:r>
          </a:p>
          <a:p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Gesichtspunkte:</a:t>
            </a:r>
          </a:p>
          <a:p>
            <a:endParaRPr lang="de-AT" dirty="0" smtClean="0"/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de-AT" dirty="0" smtClean="0"/>
              <a:t>Vorteilhaftigkeit in Bezug auf die Gewinnerzielung unter Berücksichtigung des Risikos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de-AT" dirty="0" smtClean="0"/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de-AT" dirty="0" smtClean="0"/>
              <a:t>Auswahl aus mehreren Investitionsalternativen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de-AT" dirty="0" smtClean="0"/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de-AT" dirty="0" smtClean="0"/>
              <a:t>Frage, wann eine alte Anlage durch eine neue ersetzt werden soll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1357290" y="928670"/>
            <a:ext cx="6621463" cy="431800"/>
          </a:xfrm>
          <a:prstGeom prst="rect">
            <a:avLst/>
          </a:prstGeom>
          <a:solidFill>
            <a:schemeClr val="accent1">
              <a:alpha val="47000"/>
            </a:schemeClr>
          </a:solidFill>
          <a:ln w="6350" algn="ctr">
            <a:solidFill>
              <a:schemeClr val="accent1"/>
            </a:solidFill>
            <a:miter lim="800000"/>
            <a:headEnd/>
            <a:tailEnd/>
          </a:ln>
        </p:spPr>
        <p:txBody>
          <a:bodyPr lIns="18000" tIns="0" rIns="0" bIns="0" anchor="ctr" anchorCtr="1"/>
          <a:lstStyle/>
          <a:p>
            <a:pPr algn="ctr"/>
            <a:r>
              <a:rPr lang="de-DE" sz="2200" b="1" dirty="0">
                <a:latin typeface="Arial" charset="0"/>
              </a:rPr>
              <a:t>Verfahren der Investitionsrechnung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506515" y="1824020"/>
            <a:ext cx="2343014" cy="1107996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solidFill>
              <a:schemeClr val="accent1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de-DE" sz="1800" b="1" dirty="0">
                <a:latin typeface="+mj-lt"/>
              </a:rPr>
              <a:t>Statistische Verfahren</a:t>
            </a:r>
            <a:r>
              <a:rPr lang="de-DE" sz="1600" dirty="0">
                <a:latin typeface="+mj-lt"/>
              </a:rPr>
              <a:t/>
            </a:r>
            <a:br>
              <a:rPr lang="de-DE" sz="1600" dirty="0">
                <a:latin typeface="+mj-lt"/>
              </a:rPr>
            </a:br>
            <a:r>
              <a:rPr lang="de-DE" sz="1600" dirty="0">
                <a:latin typeface="+mj-lt"/>
              </a:rPr>
              <a:t>(einfache, </a:t>
            </a:r>
            <a:br>
              <a:rPr lang="de-DE" sz="1600" dirty="0">
                <a:latin typeface="+mj-lt"/>
              </a:rPr>
            </a:br>
            <a:r>
              <a:rPr lang="de-DE" sz="1600" dirty="0">
                <a:latin typeface="+mj-lt"/>
              </a:rPr>
              <a:t>einperiodische</a:t>
            </a:r>
            <a:r>
              <a:rPr lang="de-DE" sz="1600" dirty="0">
                <a:latin typeface="+mj-lt"/>
              </a:rPr>
              <a:t> Verfahren</a:t>
            </a:r>
            <a:r>
              <a:rPr lang="de-DE" sz="1600" dirty="0" smtClean="0">
                <a:latin typeface="+mj-lt"/>
              </a:rPr>
              <a:t>)</a:t>
            </a:r>
          </a:p>
          <a:p>
            <a:pPr algn="ctr">
              <a:defRPr/>
            </a:pPr>
            <a:r>
              <a:rPr lang="de-DE" sz="1600" dirty="0" smtClean="0">
                <a:latin typeface="+mj-lt"/>
              </a:rPr>
              <a:t>z.B. ein Jahr</a:t>
            </a:r>
            <a:endParaRPr lang="de-DE" sz="1600" dirty="0">
              <a:latin typeface="+mj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838678" y="1827195"/>
            <a:ext cx="2879725" cy="10795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solidFill>
              <a:schemeClr val="accent1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de-DE" sz="1800" b="1" dirty="0">
                <a:latin typeface="+mj-lt"/>
              </a:rPr>
              <a:t>Dynamische Verfahren</a:t>
            </a:r>
            <a:r>
              <a:rPr lang="de-DE" sz="1600" dirty="0">
                <a:latin typeface="+mj-lt"/>
              </a:rPr>
              <a:t/>
            </a:r>
            <a:br>
              <a:rPr lang="de-DE" sz="1600" dirty="0">
                <a:latin typeface="+mj-lt"/>
              </a:rPr>
            </a:br>
            <a:r>
              <a:rPr lang="de-DE" sz="1600" dirty="0">
                <a:latin typeface="+mj-lt"/>
              </a:rPr>
              <a:t>(komplexe, </a:t>
            </a:r>
            <a:br>
              <a:rPr lang="de-DE" sz="1600" dirty="0">
                <a:latin typeface="+mj-lt"/>
              </a:rPr>
            </a:br>
            <a:r>
              <a:rPr lang="de-DE" sz="1600" dirty="0">
                <a:latin typeface="+mj-lt"/>
              </a:rPr>
              <a:t>mehrperiodische Verfahren)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431903" y="3908407"/>
            <a:ext cx="967573" cy="738664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solidFill>
              <a:schemeClr val="accent1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de-DE" sz="1400" dirty="0">
                <a:latin typeface="+mj-lt"/>
              </a:rPr>
              <a:t>Kosten-</a:t>
            </a:r>
            <a:br>
              <a:rPr lang="de-DE" sz="1400" dirty="0">
                <a:latin typeface="+mj-lt"/>
              </a:rPr>
            </a:br>
            <a:r>
              <a:rPr lang="de-DE" sz="1400" dirty="0">
                <a:latin typeface="+mj-lt"/>
              </a:rPr>
              <a:t>vergleichs</a:t>
            </a:r>
            <a:r>
              <a:rPr lang="de-DE" sz="1400" dirty="0">
                <a:latin typeface="+mj-lt"/>
              </a:rPr>
              <a:t>-</a:t>
            </a:r>
            <a:br>
              <a:rPr lang="de-DE" sz="1400" dirty="0">
                <a:latin typeface="+mj-lt"/>
              </a:rPr>
            </a:br>
            <a:r>
              <a:rPr lang="de-DE" sz="1400" dirty="0">
                <a:latin typeface="+mj-lt"/>
              </a:rPr>
              <a:t>rechnung</a:t>
            </a:r>
            <a:endParaRPr lang="de-DE" sz="1400" dirty="0"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317728" y="4911707"/>
            <a:ext cx="1156470" cy="738664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solidFill>
              <a:schemeClr val="accent1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de-DE" sz="1400" dirty="0">
                <a:latin typeface="+mj-lt"/>
              </a:rPr>
              <a:t>Rentabilitäts-</a:t>
            </a:r>
            <a:br>
              <a:rPr lang="de-DE" sz="1400" dirty="0">
                <a:latin typeface="+mj-lt"/>
              </a:rPr>
            </a:br>
            <a:r>
              <a:rPr lang="de-DE" sz="1400" dirty="0">
                <a:latin typeface="+mj-lt"/>
              </a:rPr>
              <a:t>vergleichs</a:t>
            </a:r>
            <a:r>
              <a:rPr lang="de-DE" sz="1400" dirty="0">
                <a:latin typeface="+mj-lt"/>
              </a:rPr>
              <a:t>-</a:t>
            </a:r>
            <a:br>
              <a:rPr lang="de-DE" sz="1400" dirty="0">
                <a:latin typeface="+mj-lt"/>
              </a:rPr>
            </a:br>
            <a:r>
              <a:rPr lang="de-DE" sz="1400" dirty="0">
                <a:latin typeface="+mj-lt"/>
              </a:rPr>
              <a:t>rechnung</a:t>
            </a:r>
            <a:endParaRPr lang="de-DE" sz="1400" dirty="0">
              <a:latin typeface="+mj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189265" y="3911582"/>
            <a:ext cx="1263423" cy="52322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solidFill>
              <a:schemeClr val="accent1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de-DE" sz="1400" dirty="0">
                <a:latin typeface="+mj-lt"/>
              </a:rPr>
              <a:t>Amortisations-</a:t>
            </a:r>
            <a:br>
              <a:rPr lang="de-DE" sz="1400" dirty="0">
                <a:latin typeface="+mj-lt"/>
              </a:rPr>
            </a:br>
            <a:r>
              <a:rPr lang="de-DE" sz="1400" dirty="0">
                <a:latin typeface="+mj-lt"/>
              </a:rPr>
              <a:t>rechnung</a:t>
            </a:r>
            <a:endParaRPr lang="de-DE" sz="1400" dirty="0">
              <a:latin typeface="+mj-lt"/>
            </a:endParaRPr>
          </a:p>
        </p:txBody>
      </p:sp>
      <p:cxnSp>
        <p:nvCxnSpPr>
          <p:cNvPr id="12" name="Gerade Verbindung 11"/>
          <p:cNvCxnSpPr>
            <a:cxnSpLocks noChangeShapeType="1"/>
            <a:stCxn id="7" idx="2"/>
            <a:endCxn id="10" idx="0"/>
          </p:cNvCxnSpPr>
          <p:nvPr/>
        </p:nvCxnSpPr>
        <p:spPr bwMode="auto">
          <a:xfrm rot="16200000" flipH="1">
            <a:off x="1797147" y="3812890"/>
            <a:ext cx="1979691" cy="217941"/>
          </a:xfrm>
          <a:prstGeom prst="line">
            <a:avLst/>
          </a:prstGeom>
          <a:solidFill>
            <a:schemeClr val="accent1">
              <a:alpha val="47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Gerade Verbindung 12"/>
          <p:cNvCxnSpPr>
            <a:cxnSpLocks noChangeShapeType="1"/>
            <a:stCxn id="9" idx="0"/>
            <a:endCxn id="7" idx="2"/>
          </p:cNvCxnSpPr>
          <p:nvPr/>
        </p:nvCxnSpPr>
        <p:spPr bwMode="auto">
          <a:xfrm rot="5400000" flipH="1" flipV="1">
            <a:off x="1808661" y="3039046"/>
            <a:ext cx="976391" cy="762332"/>
          </a:xfrm>
          <a:prstGeom prst="line">
            <a:avLst/>
          </a:prstGeom>
          <a:solidFill>
            <a:schemeClr val="accent1">
              <a:alpha val="47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" name="Gerade Verbindung 13"/>
          <p:cNvCxnSpPr>
            <a:cxnSpLocks noChangeShapeType="1"/>
            <a:stCxn id="11" idx="0"/>
            <a:endCxn id="7" idx="2"/>
          </p:cNvCxnSpPr>
          <p:nvPr/>
        </p:nvCxnSpPr>
        <p:spPr bwMode="auto">
          <a:xfrm rot="16200000" flipV="1">
            <a:off x="2759717" y="2850321"/>
            <a:ext cx="979566" cy="1142955"/>
          </a:xfrm>
          <a:prstGeom prst="line">
            <a:avLst/>
          </a:prstGeom>
          <a:solidFill>
            <a:schemeClr val="accent1">
              <a:alpha val="47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Textfeld 14"/>
          <p:cNvSpPr txBox="1"/>
          <p:nvPr/>
        </p:nvSpPr>
        <p:spPr>
          <a:xfrm>
            <a:off x="4805340" y="3890945"/>
            <a:ext cx="1078821" cy="52322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solidFill>
              <a:schemeClr val="accent1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de-DE" sz="1400" dirty="0">
                <a:latin typeface="+mj-lt"/>
              </a:rPr>
              <a:t>Kapitalwert-</a:t>
            </a:r>
          </a:p>
          <a:p>
            <a:pPr algn="ctr">
              <a:defRPr/>
            </a:pPr>
            <a:r>
              <a:rPr lang="de-DE" sz="1400" dirty="0">
                <a:latin typeface="+mj-lt"/>
              </a:rPr>
              <a:t>methode</a:t>
            </a:r>
            <a:endParaRPr lang="de-DE" sz="1400" dirty="0">
              <a:latin typeface="+mj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659415" y="5032357"/>
            <a:ext cx="1260475" cy="719138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solidFill>
              <a:schemeClr val="accent1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de-DE" sz="1400" dirty="0">
                <a:latin typeface="+mj-lt"/>
              </a:rPr>
              <a:t>Methode des</a:t>
            </a:r>
            <a:br>
              <a:rPr lang="de-DE" sz="1400" dirty="0">
                <a:latin typeface="+mj-lt"/>
              </a:rPr>
            </a:br>
            <a:r>
              <a:rPr lang="de-DE" sz="1400" dirty="0">
                <a:latin typeface="+mj-lt"/>
              </a:rPr>
              <a:t>internen </a:t>
            </a:r>
            <a:br>
              <a:rPr lang="de-DE" sz="1400" dirty="0">
                <a:latin typeface="+mj-lt"/>
              </a:rPr>
            </a:br>
            <a:r>
              <a:rPr lang="de-DE" sz="1400" dirty="0">
                <a:latin typeface="+mj-lt"/>
              </a:rPr>
              <a:t>Zinsflusses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6499203" y="3871895"/>
            <a:ext cx="1263423" cy="738664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solidFill>
              <a:schemeClr val="accent1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de-DE" sz="1400" dirty="0">
                <a:latin typeface="+mj-lt"/>
              </a:rPr>
              <a:t>Dynamische</a:t>
            </a:r>
            <a:br>
              <a:rPr lang="de-DE" sz="1400" dirty="0">
                <a:latin typeface="+mj-lt"/>
              </a:rPr>
            </a:br>
            <a:r>
              <a:rPr lang="de-DE" sz="1400" dirty="0">
                <a:latin typeface="+mj-lt"/>
              </a:rPr>
              <a:t>Amortisations-</a:t>
            </a:r>
            <a:br>
              <a:rPr lang="de-DE" sz="1400" dirty="0">
                <a:latin typeface="+mj-lt"/>
              </a:rPr>
            </a:br>
            <a:r>
              <a:rPr lang="de-DE" sz="1400" dirty="0">
                <a:latin typeface="+mj-lt"/>
              </a:rPr>
              <a:t>rechnung</a:t>
            </a:r>
            <a:endParaRPr lang="de-DE" sz="1400" dirty="0">
              <a:latin typeface="+mj-lt"/>
            </a:endParaRPr>
          </a:p>
        </p:txBody>
      </p:sp>
      <p:cxnSp>
        <p:nvCxnSpPr>
          <p:cNvPr id="18" name="Gerade Verbindung 17"/>
          <p:cNvCxnSpPr>
            <a:cxnSpLocks noChangeShapeType="1"/>
            <a:stCxn id="8" idx="2"/>
            <a:endCxn id="16" idx="0"/>
          </p:cNvCxnSpPr>
          <p:nvPr/>
        </p:nvCxnSpPr>
        <p:spPr bwMode="auto">
          <a:xfrm rot="16200000" flipH="1">
            <a:off x="5221266" y="3963969"/>
            <a:ext cx="2125662" cy="11113"/>
          </a:xfrm>
          <a:prstGeom prst="line">
            <a:avLst/>
          </a:prstGeom>
          <a:solidFill>
            <a:schemeClr val="accent1">
              <a:alpha val="47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" name="Gerade Verbindung 18"/>
          <p:cNvCxnSpPr>
            <a:cxnSpLocks noChangeShapeType="1"/>
            <a:stCxn id="15" idx="0"/>
            <a:endCxn id="8" idx="2"/>
          </p:cNvCxnSpPr>
          <p:nvPr/>
        </p:nvCxnSpPr>
        <p:spPr bwMode="auto">
          <a:xfrm rot="5400000" flipH="1" flipV="1">
            <a:off x="5319521" y="2931925"/>
            <a:ext cx="984250" cy="933790"/>
          </a:xfrm>
          <a:prstGeom prst="line">
            <a:avLst/>
          </a:prstGeom>
          <a:solidFill>
            <a:schemeClr val="accent1">
              <a:alpha val="47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" name="Gerade Verbindung 19"/>
          <p:cNvCxnSpPr>
            <a:cxnSpLocks noChangeShapeType="1"/>
            <a:stCxn id="17" idx="0"/>
            <a:endCxn id="8" idx="2"/>
          </p:cNvCxnSpPr>
          <p:nvPr/>
        </p:nvCxnSpPr>
        <p:spPr bwMode="auto">
          <a:xfrm rot="16200000" flipV="1">
            <a:off x="6222128" y="2963108"/>
            <a:ext cx="965200" cy="852374"/>
          </a:xfrm>
          <a:prstGeom prst="line">
            <a:avLst/>
          </a:prstGeom>
          <a:solidFill>
            <a:schemeClr val="accent1">
              <a:alpha val="47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" name="Gerade Verbindung 20"/>
          <p:cNvCxnSpPr>
            <a:cxnSpLocks noChangeShapeType="1"/>
            <a:stCxn id="7" idx="0"/>
            <a:endCxn id="6" idx="2"/>
          </p:cNvCxnSpPr>
          <p:nvPr/>
        </p:nvCxnSpPr>
        <p:spPr bwMode="auto">
          <a:xfrm rot="5400000" flipH="1" flipV="1">
            <a:off x="3441247" y="597245"/>
            <a:ext cx="463550" cy="1990000"/>
          </a:xfrm>
          <a:prstGeom prst="line">
            <a:avLst/>
          </a:prstGeom>
          <a:solidFill>
            <a:schemeClr val="accent1">
              <a:alpha val="47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" name="Gerade Verbindung 21"/>
          <p:cNvCxnSpPr>
            <a:cxnSpLocks noChangeShapeType="1"/>
            <a:endCxn id="6" idx="2"/>
          </p:cNvCxnSpPr>
          <p:nvPr/>
        </p:nvCxnSpPr>
        <p:spPr bwMode="auto">
          <a:xfrm rot="10800000">
            <a:off x="4667228" y="1360470"/>
            <a:ext cx="1685925" cy="466725"/>
          </a:xfrm>
          <a:prstGeom prst="line">
            <a:avLst/>
          </a:prstGeom>
          <a:solidFill>
            <a:schemeClr val="accent1">
              <a:alpha val="47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Bildschirmpräsentation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Folie 1</vt:lpstr>
      <vt:lpstr>Investition:</vt:lpstr>
      <vt:lpstr>Folie 3</vt:lpstr>
      <vt:lpstr>Investitionsarten: </vt:lpstr>
      <vt:lpstr>Investitionsarten: Gliederung nach Investitionsanlaß</vt:lpstr>
      <vt:lpstr>Investitionsrechnungen 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Dieter Oleinek</dc:creator>
  <cp:lastModifiedBy>Dieter Oleinek</cp:lastModifiedBy>
  <cp:revision>17</cp:revision>
  <dcterms:created xsi:type="dcterms:W3CDTF">2009-02-28T19:04:26Z</dcterms:created>
  <dcterms:modified xsi:type="dcterms:W3CDTF">2009-03-01T18:26:14Z</dcterms:modified>
</cp:coreProperties>
</file>