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2" r:id="rId2"/>
    <p:sldId id="259" r:id="rId3"/>
    <p:sldId id="260" r:id="rId4"/>
    <p:sldId id="277" r:id="rId5"/>
    <p:sldId id="279" r:id="rId6"/>
    <p:sldId id="256" r:id="rId7"/>
    <p:sldId id="275" r:id="rId8"/>
    <p:sldId id="264" r:id="rId9"/>
    <p:sldId id="265" r:id="rId10"/>
    <p:sldId id="270" r:id="rId11"/>
    <p:sldId id="263" r:id="rId12"/>
    <p:sldId id="269" r:id="rId13"/>
    <p:sldId id="266" r:id="rId14"/>
    <p:sldId id="278" r:id="rId15"/>
    <p:sldId id="267" r:id="rId16"/>
    <p:sldId id="268" r:id="rId17"/>
    <p:sldId id="271" r:id="rId18"/>
    <p:sldId id="273" r:id="rId19"/>
    <p:sldId id="276" r:id="rId20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7E76F"/>
    <a:srgbClr val="FF0066"/>
    <a:srgbClr val="FFCC00"/>
    <a:srgbClr val="FF3300"/>
    <a:srgbClr val="CC9900"/>
    <a:srgbClr val="FFD7AF"/>
    <a:srgbClr val="008000"/>
    <a:srgbClr val="D9AC3B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69014" autoAdjust="0"/>
  </p:normalViewPr>
  <p:slideViewPr>
    <p:cSldViewPr>
      <p:cViewPr>
        <p:scale>
          <a:sx n="50" d="100"/>
          <a:sy n="50" d="100"/>
        </p:scale>
        <p:origin x="-49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F8C7C-ACFB-4AF7-ABB8-2011EFB2F597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BF8A-FCCC-4645-87FE-F85896CC18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82F93-C66F-4FBF-A596-CCCD86EF80D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E4C23-47EB-4749-A520-745214CDA0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Lehrstoff: </a:t>
            </a:r>
          </a:p>
          <a:p>
            <a:r>
              <a:rPr lang="de-DE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Klasse: Mensch und Gesundheit 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Erkennen der Bedeutung einer gesunden Ernährung; Essstörungen auch als psychische Erkrankungen (Suchtverhalten) verstehen und über Therapiemöglichkeiten Bescheid wissen.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Erkennen der Bedeutung einer gesunden Ernährung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4C23-47EB-4749-A520-745214CDA02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Adipositas</a:t>
            </a:r>
            <a:r>
              <a:rPr lang="de-DE" dirty="0" smtClean="0"/>
              <a:t>: WHO-Definition, ab einem Körpermasseindex (BMI) von 30 kg/m²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4C23-47EB-4749-A520-745214CDA02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4C23-47EB-4749-A520-745214CDA02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dirty="0" smtClean="0"/>
              <a:t>(DALY = </a:t>
            </a:r>
            <a:r>
              <a:rPr lang="de-DE" sz="1200" dirty="0" err="1" smtClean="0"/>
              <a:t>disability</a:t>
            </a:r>
            <a:r>
              <a:rPr lang="de-DE" sz="1200" dirty="0" smtClean="0"/>
              <a:t> </a:t>
            </a:r>
            <a:r>
              <a:rPr lang="de-DE" sz="1200" dirty="0" err="1" smtClean="0"/>
              <a:t>adjusted</a:t>
            </a:r>
            <a:r>
              <a:rPr lang="de-DE" sz="1200" dirty="0" smtClean="0"/>
              <a:t> </a:t>
            </a:r>
            <a:r>
              <a:rPr lang="de-DE" sz="1200" dirty="0" err="1" smtClean="0"/>
              <a:t>life</a:t>
            </a:r>
            <a:r>
              <a:rPr lang="de-DE" sz="1200" dirty="0" smtClean="0"/>
              <a:t> </a:t>
            </a:r>
            <a:r>
              <a:rPr lang="de-DE" sz="1200" dirty="0" err="1" smtClean="0"/>
              <a:t>years</a:t>
            </a:r>
            <a:r>
              <a:rPr lang="de-DE" sz="1200" dirty="0" smtClean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4C23-47EB-4749-A520-745214CDA024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4C23-47EB-4749-A520-745214CDA024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BFE2-0137-44B4-B81B-A789FE6501C8}" type="datetimeFigureOut">
              <a:rPr lang="de-DE" smtClean="0"/>
              <a:pPr/>
              <a:t>02.05.2011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1340-128C-4BE2-B7B6-714FA573DD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dr.de/themen/global/flashplayer/fscreen.jhtml?dslSrc=rtmp://gffstream.fcod.llnwd.net/a792/e2/mediendb/quarks/video/2010/0824/100824_ende_babyspeck_web-l.mp4&amp;offset=0&amp;autoPlay=true&amp;autoCount=true&amp;red=fsstd-tv/quark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mg.gv.at/cms/home/attachments/5/6/0/CH1048/CMS1288948560136/der_gesamte_ernaehrungsberich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bmg.gv.at/cms/home/attachments/5/6/0/CH1048/CMS1288948560136/der_gesamte_ernaehrungsbericht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4.jpeg"/><Relationship Id="rId21" Type="http://schemas.openxmlformats.org/officeDocument/2006/relationships/image" Target="../media/image22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905" y="106150"/>
            <a:ext cx="7905700" cy="658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0692680" y="2708920"/>
            <a:ext cx="1918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Ernährungsbericht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629099" y="6669940"/>
            <a:ext cx="6858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Bild: http://bmg.gv.at/cms/home/attachments/5/6/0/CH1048/CMS1288948560136/der_gesamte_ernaehrungsbericht.pdf</a:t>
            </a:r>
            <a:endParaRPr lang="de-DE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0" y="1905893"/>
            <a:ext cx="9144000" cy="72251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0" bIns="0" anchor="ctr" anchorCtr="1">
            <a:normAutofit fontScale="90000"/>
          </a:bodyPr>
          <a:lstStyle/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Neue österreichische Ernährungspyramide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0" y="4237732"/>
            <a:ext cx="9144000" cy="4281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0" bIns="0" anchor="ctr" anchorCtr="1">
            <a:normAutofit fontScale="92500" lnSpcReduction="10000"/>
          </a:bodyPr>
          <a:lstStyle/>
          <a:p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Mag. Veronika Kunnert-Wernhart 2011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Gemüse &amp; Obst</a:t>
            </a:r>
            <a:br>
              <a:rPr lang="de-DE" dirty="0" smtClean="0"/>
            </a:br>
            <a:r>
              <a:rPr lang="de-DE" sz="3100" dirty="0" smtClean="0"/>
              <a:t>5 mal täglich</a:t>
            </a:r>
            <a:endParaRPr lang="de-DE" sz="31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3600" b="1" dirty="0" smtClean="0"/>
              <a:t>3</a:t>
            </a:r>
            <a:r>
              <a:rPr lang="de-DE" sz="3600" dirty="0" smtClean="0"/>
              <a:t> Portionen </a:t>
            </a:r>
            <a:r>
              <a:rPr lang="de-DE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Gemüse </a:t>
            </a:r>
            <a:r>
              <a:rPr lang="de-DE" sz="3600" dirty="0" smtClean="0"/>
              <a:t>/ </a:t>
            </a:r>
            <a:r>
              <a:rPr lang="de-DE" sz="3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Hülsenfrüchte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600" dirty="0" smtClean="0"/>
              <a:t>UND</a:t>
            </a:r>
            <a:br>
              <a:rPr lang="de-DE" sz="3600" dirty="0" smtClean="0"/>
            </a:br>
            <a:r>
              <a:rPr lang="de-DE" sz="3600" b="1" dirty="0" smtClean="0"/>
              <a:t>2</a:t>
            </a:r>
            <a:r>
              <a:rPr lang="de-DE" sz="3600" dirty="0" smtClean="0"/>
              <a:t> Portionen </a:t>
            </a:r>
            <a:r>
              <a:rPr lang="de-DE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600" dirty="0" smtClean="0"/>
              <a:t>pro Tag</a:t>
            </a:r>
          </a:p>
          <a:p>
            <a:pPr>
              <a:lnSpc>
                <a:spcPct val="120000"/>
              </a:lnSpc>
            </a:pPr>
            <a:r>
              <a:rPr lang="de-DE" sz="3600" dirty="0" smtClean="0"/>
              <a:t>Saisonales Angebot!</a:t>
            </a:r>
          </a:p>
          <a:p>
            <a:pPr marL="447675" lvl="1" indent="9525">
              <a:lnSpc>
                <a:spcPct val="120000"/>
              </a:lnSpc>
              <a:buNone/>
            </a:pPr>
            <a:endParaRPr lang="de-DE" sz="700" dirty="0" smtClean="0"/>
          </a:p>
          <a:p>
            <a:pPr marL="1304925" lvl="3" indent="9525">
              <a:lnSpc>
                <a:spcPct val="120000"/>
              </a:lnSpc>
              <a:buNone/>
            </a:pPr>
            <a:endParaRPr lang="de-DE" sz="1200" dirty="0" smtClean="0"/>
          </a:p>
          <a:p>
            <a:pPr>
              <a:lnSpc>
                <a:spcPct val="120000"/>
              </a:lnSpc>
              <a:buNone/>
            </a:pPr>
            <a:endParaRPr lang="de-DE" sz="1200" b="1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de-DE" sz="1200" b="1" dirty="0" smtClean="0">
              <a:solidFill>
                <a:schemeClr val="tx2"/>
              </a:solidFill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44824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 b="151"/>
          <a:stretch>
            <a:fillRect/>
          </a:stretch>
        </p:blipFill>
        <p:spPr bwMode="auto">
          <a:xfrm>
            <a:off x="827584" y="404664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04664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82800" y="3356992"/>
            <a:ext cx="1333517" cy="133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bgerundetes Rechteck 9"/>
          <p:cNvSpPr/>
          <p:nvPr/>
        </p:nvSpPr>
        <p:spPr>
          <a:xfrm>
            <a:off x="1403648" y="4755624"/>
            <a:ext cx="6336704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1 Portion =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>1 geballte </a:t>
            </a:r>
            <a:r>
              <a:rPr lang="de-DE" sz="3600" b="1" dirty="0" smtClean="0"/>
              <a:t>Faust </a:t>
            </a:r>
            <a:endParaRPr lang="de-D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Vorbeugender Aspekt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39552"/>
            <a:ext cx="8229600" cy="52578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e-DE" sz="3600" dirty="0" smtClean="0">
                <a:solidFill>
                  <a:schemeClr val="tx2"/>
                </a:solidFill>
              </a:rPr>
              <a:t>Beispiel anhand von Obst &amp; Gemüse:</a:t>
            </a:r>
          </a:p>
          <a:p>
            <a:pPr>
              <a:lnSpc>
                <a:spcPct val="120000"/>
              </a:lnSpc>
            </a:pPr>
            <a:r>
              <a:rPr lang="de-DE" dirty="0" smtClean="0"/>
              <a:t>Konsum von </a:t>
            </a:r>
            <a:r>
              <a:rPr lang="de-DE" dirty="0" smtClean="0">
                <a:solidFill>
                  <a:srgbClr val="FF0000"/>
                </a:solidFill>
              </a:rPr>
              <a:t>Obst</a:t>
            </a:r>
            <a:r>
              <a:rPr lang="de-DE" dirty="0" smtClean="0"/>
              <a:t> &amp; </a:t>
            </a:r>
            <a:r>
              <a:rPr lang="de-DE" dirty="0" smtClean="0">
                <a:solidFill>
                  <a:srgbClr val="00B050"/>
                </a:solidFill>
              </a:rPr>
              <a:t>Gemüse</a:t>
            </a:r>
            <a:r>
              <a:rPr lang="de-DE" dirty="0" smtClean="0"/>
              <a:t> klares Merkmal einer </a:t>
            </a:r>
            <a:r>
              <a:rPr lang="de-DE" dirty="0" smtClean="0">
                <a:solidFill>
                  <a:srgbClr val="990099"/>
                </a:solidFill>
              </a:rPr>
              <a:t>gesunden Ernährungsweise</a:t>
            </a:r>
          </a:p>
          <a:p>
            <a:pPr>
              <a:lnSpc>
                <a:spcPct val="120000"/>
              </a:lnSpc>
            </a:pPr>
            <a:r>
              <a:rPr lang="de-DE" dirty="0" smtClean="0"/>
              <a:t>Risiko</a:t>
            </a:r>
            <a:r>
              <a:rPr lang="de-DE" dirty="0" smtClean="0">
                <a:solidFill>
                  <a:srgbClr val="990099"/>
                </a:solidFill>
              </a:rPr>
              <a:t>senkung</a:t>
            </a:r>
            <a:r>
              <a:rPr lang="de-DE" dirty="0" smtClean="0"/>
              <a:t> für </a:t>
            </a:r>
            <a:r>
              <a:rPr lang="de-DE" dirty="0" smtClean="0">
                <a:solidFill>
                  <a:srgbClr val="990099"/>
                </a:solidFill>
              </a:rPr>
              <a:t>Herzinfarkt</a:t>
            </a:r>
            <a:r>
              <a:rPr lang="de-DE" dirty="0" smtClean="0"/>
              <a:t> &amp; </a:t>
            </a:r>
            <a:r>
              <a:rPr lang="de-DE" dirty="0" smtClean="0">
                <a:solidFill>
                  <a:srgbClr val="990099"/>
                </a:solidFill>
              </a:rPr>
              <a:t>Schlaganfall</a:t>
            </a:r>
            <a:r>
              <a:rPr lang="de-DE" dirty="0" smtClean="0"/>
              <a:t> pro zusätzlich verzehrter Portion </a:t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Obst</a:t>
            </a:r>
            <a:r>
              <a:rPr lang="de-DE" dirty="0" smtClean="0"/>
              <a:t> &amp; </a:t>
            </a:r>
            <a:r>
              <a:rPr lang="de-DE" dirty="0" smtClean="0">
                <a:solidFill>
                  <a:srgbClr val="00B050"/>
                </a:solidFill>
              </a:rPr>
              <a:t>Gemüse</a:t>
            </a:r>
            <a:r>
              <a:rPr lang="de-DE" dirty="0" smtClean="0"/>
              <a:t> pro Tag (um 4-5%)</a:t>
            </a:r>
            <a:br>
              <a:rPr lang="de-DE" dirty="0" smtClean="0"/>
            </a:br>
            <a:r>
              <a:rPr lang="de-DE" sz="2300" dirty="0" smtClean="0"/>
              <a:t>[</a:t>
            </a:r>
            <a:r>
              <a:rPr lang="de-DE" sz="2300" dirty="0" err="1" smtClean="0"/>
              <a:t>Dauchet</a:t>
            </a:r>
            <a:r>
              <a:rPr lang="de-DE" sz="2300" dirty="0" smtClean="0"/>
              <a:t> et al 2006, </a:t>
            </a:r>
            <a:r>
              <a:rPr lang="de-DE" sz="2300" dirty="0" err="1" smtClean="0"/>
              <a:t>Dauchet</a:t>
            </a:r>
            <a:r>
              <a:rPr lang="de-DE" sz="2300" dirty="0" smtClean="0"/>
              <a:t> et al 2005]. </a:t>
            </a:r>
          </a:p>
          <a:p>
            <a:pPr>
              <a:lnSpc>
                <a:spcPct val="120000"/>
              </a:lnSpc>
            </a:pPr>
            <a:r>
              <a:rPr lang="de-DE" dirty="0" smtClean="0">
                <a:solidFill>
                  <a:srgbClr val="990099"/>
                </a:solidFill>
              </a:rPr>
              <a:t>Geringer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Obst-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rgbClr val="00B050"/>
                </a:solidFill>
              </a:rPr>
              <a:t>Gemüseverzehr</a:t>
            </a:r>
            <a:r>
              <a:rPr lang="de-DE" dirty="0" smtClean="0"/>
              <a:t> in Europa führen zu </a:t>
            </a:r>
            <a:r>
              <a:rPr lang="de-DE" dirty="0" smtClean="0">
                <a:solidFill>
                  <a:srgbClr val="990099"/>
                </a:solidFill>
              </a:rPr>
              <a:t>Erkrankungen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300" dirty="0" smtClean="0"/>
              <a:t>18 % der Verdauungstrakt-Krebserkrankungen</a:t>
            </a:r>
            <a:br>
              <a:rPr lang="de-DE" sz="2300" dirty="0" smtClean="0"/>
            </a:br>
            <a:r>
              <a:rPr lang="de-DE" sz="2300" dirty="0" smtClean="0"/>
              <a:t>28 % der Herzinfarkte &amp;</a:t>
            </a:r>
            <a:br>
              <a:rPr lang="de-DE" sz="2300" dirty="0" smtClean="0"/>
            </a:br>
            <a:r>
              <a:rPr lang="de-DE" sz="2300" dirty="0" smtClean="0"/>
              <a:t>18 % der Schlaganfälle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300" dirty="0" smtClean="0"/>
              <a:t>[WHO 2006]</a:t>
            </a:r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 cstate="print"/>
          <a:srcRect b="151"/>
          <a:stretch>
            <a:fillRect/>
          </a:stretch>
        </p:blipFill>
        <p:spPr bwMode="auto">
          <a:xfrm>
            <a:off x="7992472" y="476672"/>
            <a:ext cx="8280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76672"/>
            <a:ext cx="8280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Bildquelle: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-27384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512" y="1412776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Getreide und Kartoffeln</a:t>
            </a:r>
            <a:br>
              <a:rPr lang="de-DE" dirty="0" smtClean="0"/>
            </a:br>
            <a:r>
              <a:rPr lang="de-DE" sz="3100" dirty="0" smtClean="0"/>
              <a:t>4 mal täglich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b="1" dirty="0" smtClean="0"/>
              <a:t>4</a:t>
            </a:r>
            <a:r>
              <a:rPr lang="de-DE" dirty="0" smtClean="0"/>
              <a:t> Portionen </a:t>
            </a:r>
            <a:r>
              <a:rPr lang="de-DE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dirty="0" smtClean="0">
                <a:solidFill>
                  <a:srgbClr val="D9AC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Getreide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Nudeln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Reis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oder </a:t>
            </a:r>
            <a:r>
              <a:rPr lang="de-DE" dirty="0" smtClean="0">
                <a:solidFill>
                  <a:srgbClr val="996600"/>
                </a:solidFill>
              </a:rPr>
              <a:t>Kartoffel</a:t>
            </a:r>
            <a:r>
              <a:rPr lang="de-DE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de-DE" b="1" dirty="0" smtClean="0"/>
              <a:t>5</a:t>
            </a:r>
            <a:r>
              <a:rPr lang="de-DE" dirty="0" smtClean="0"/>
              <a:t> Portionen für Kinder &amp; Sportler</a:t>
            </a:r>
          </a:p>
          <a:p>
            <a:pPr>
              <a:lnSpc>
                <a:spcPct val="120000"/>
              </a:lnSpc>
              <a:buNone/>
            </a:pPr>
            <a:r>
              <a:rPr lang="de-DE" sz="2100" dirty="0" smtClean="0"/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de-DE" sz="2100" dirty="0" smtClean="0"/>
              <a:t>	</a:t>
            </a:r>
            <a:r>
              <a:rPr lang="de-DE" sz="2100" dirty="0" smtClean="0"/>
              <a:t> </a:t>
            </a:r>
            <a:r>
              <a:rPr lang="de-DE" sz="2100" dirty="0" smtClean="0"/>
              <a:t/>
            </a:r>
            <a:br>
              <a:rPr lang="de-DE" sz="2100" dirty="0" smtClean="0"/>
            </a:br>
            <a:endParaRPr lang="de-DE" sz="2100" dirty="0" smtClean="0"/>
          </a:p>
        </p:txBody>
      </p:sp>
      <p:sp>
        <p:nvSpPr>
          <p:cNvPr id="5" name="Rechteck 4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bgerundetes Rechteck 7"/>
          <p:cNvSpPr/>
          <p:nvPr/>
        </p:nvSpPr>
        <p:spPr>
          <a:xfrm>
            <a:off x="1403648" y="4755624"/>
            <a:ext cx="6336704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1 Portion =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>1 Handfläche</a:t>
            </a:r>
            <a:endParaRPr lang="de-D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953344"/>
            <a:ext cx="1331640" cy="13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Milch und Milchprodukte</a:t>
            </a:r>
            <a:br>
              <a:rPr lang="de-DE" dirty="0" smtClean="0"/>
            </a:br>
            <a:r>
              <a:rPr lang="de-DE" sz="3100" dirty="0" smtClean="0"/>
              <a:t>3 mal täglich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97152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3</a:t>
            </a:r>
            <a:r>
              <a:rPr lang="de-DE" sz="2800" dirty="0" smtClean="0"/>
              <a:t> Portionen </a:t>
            </a:r>
            <a:r>
              <a:rPr lang="de-DE" sz="2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Milch</a:t>
            </a:r>
            <a:r>
              <a:rPr lang="de-DE" sz="2800" dirty="0" smtClean="0"/>
              <a:t> und </a:t>
            </a:r>
            <a:r>
              <a:rPr lang="de-DE" sz="2800" dirty="0" smtClean="0">
                <a:solidFill>
                  <a:srgbClr val="FFF0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Milchprodukte</a:t>
            </a:r>
            <a:r>
              <a:rPr lang="de-DE" sz="2800" dirty="0" smtClean="0">
                <a:solidFill>
                  <a:srgbClr val="FFF02D"/>
                </a:solidFill>
              </a:rPr>
              <a:t> </a:t>
            </a:r>
          </a:p>
          <a:p>
            <a:r>
              <a:rPr lang="de-DE" sz="2800" dirty="0" smtClean="0"/>
              <a:t>Nicht zu viel zu fett!</a:t>
            </a:r>
            <a:br>
              <a:rPr lang="de-DE" sz="2800" dirty="0" smtClean="0"/>
            </a:br>
            <a:r>
              <a:rPr lang="de-DE" sz="2800" dirty="0" smtClean="0"/>
              <a:t>Besonders gut:</a:t>
            </a:r>
            <a:br>
              <a:rPr lang="de-DE" sz="2800" dirty="0" smtClean="0"/>
            </a:br>
            <a:r>
              <a:rPr lang="de-DE" sz="2800" b="1" dirty="0" smtClean="0"/>
              <a:t>2</a:t>
            </a:r>
            <a:r>
              <a:rPr lang="de-DE" sz="2800" dirty="0" smtClean="0"/>
              <a:t> Portionen "</a:t>
            </a:r>
            <a:r>
              <a:rPr lang="de-DE" sz="2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weiß</a:t>
            </a:r>
            <a:r>
              <a:rPr lang="de-DE" sz="2800" dirty="0" smtClean="0"/>
              <a:t>“ </a:t>
            </a:r>
            <a:br>
              <a:rPr lang="de-DE" sz="2800" dirty="0" smtClean="0"/>
            </a:br>
            <a:r>
              <a:rPr lang="de-DE" sz="2800" dirty="0" smtClean="0"/>
              <a:t>(Joghurt, Milch, Hüttenkäse,..)</a:t>
            </a:r>
            <a:br>
              <a:rPr lang="de-DE" sz="2800" dirty="0" smtClean="0"/>
            </a:br>
            <a:r>
              <a:rPr lang="de-DE" sz="2800" b="1" dirty="0" smtClean="0"/>
              <a:t>1</a:t>
            </a:r>
            <a:r>
              <a:rPr lang="de-DE" sz="2800" dirty="0" smtClean="0"/>
              <a:t> Portion "</a:t>
            </a:r>
            <a:r>
              <a:rPr lang="de-DE" sz="2800" dirty="0" smtClean="0">
                <a:solidFill>
                  <a:srgbClr val="FFF0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gelb</a:t>
            </a:r>
            <a:r>
              <a:rPr lang="de-DE" sz="2800" dirty="0" smtClean="0"/>
              <a:t>" = Käse</a:t>
            </a:r>
            <a:br>
              <a:rPr lang="de-DE" sz="2800" dirty="0" smtClean="0"/>
            </a:br>
            <a:r>
              <a:rPr lang="de-DE" sz="2800" dirty="0" smtClean="0">
                <a:sym typeface="Wingdings" pitchFamily="2" charset="2"/>
              </a:rPr>
              <a:t> </a:t>
            </a:r>
            <a:r>
              <a:rPr lang="de-DE" sz="2800" dirty="0" smtClean="0"/>
              <a:t>kann </a:t>
            </a:r>
            <a:r>
              <a:rPr lang="de-DE" sz="2800" dirty="0" smtClean="0"/>
              <a:t>viel </a:t>
            </a:r>
            <a:r>
              <a:rPr lang="de-DE" sz="2800" dirty="0" smtClean="0"/>
              <a:t>Fett enthalten!</a:t>
            </a:r>
          </a:p>
          <a:p>
            <a:pPr lvl="1">
              <a:buNone/>
            </a:pPr>
            <a:r>
              <a:rPr lang="de-DE" sz="1600" dirty="0" smtClean="0"/>
              <a:t>	</a:t>
            </a:r>
            <a:endParaRPr lang="de-DE" sz="1800" dirty="0" smtClean="0"/>
          </a:p>
          <a:p>
            <a:endParaRPr lang="de-DE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1376" y="206084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3429000"/>
            <a:ext cx="1331640" cy="133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bgerundetes Rechteck 9"/>
          <p:cNvSpPr/>
          <p:nvPr/>
        </p:nvSpPr>
        <p:spPr>
          <a:xfrm>
            <a:off x="899592" y="4869160"/>
            <a:ext cx="7344816" cy="16561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1 Portion =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Milch, Joghurt: 1 Glas</a:t>
            </a:r>
            <a:br>
              <a:rPr lang="de-DE" sz="2800" b="1" dirty="0" smtClean="0"/>
            </a:br>
            <a:r>
              <a:rPr lang="de-DE" sz="2800" b="1" dirty="0" smtClean="0"/>
              <a:t>Käse: 2 dünne handflächengroße Scheiben</a:t>
            </a:r>
            <a:br>
              <a:rPr lang="de-DE" sz="2800" b="1" dirty="0" smtClean="0"/>
            </a:br>
            <a:r>
              <a:rPr lang="de-DE" sz="2800" b="1" dirty="0" smtClean="0"/>
              <a:t>Hüttenkäse: 1 Faust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Fisch</a:t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sz="3100" dirty="0" smtClean="0"/>
              <a:t>1-2 mal wöchentlich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5576"/>
            <a:ext cx="8229600" cy="5257800"/>
          </a:xfrm>
        </p:spPr>
        <p:txBody>
          <a:bodyPr>
            <a:normAutofit/>
          </a:bodyPr>
          <a:lstStyle/>
          <a:p>
            <a:r>
              <a:rPr lang="de-DE" b="1" dirty="0" smtClean="0"/>
              <a:t>1-2</a:t>
            </a:r>
            <a:r>
              <a:rPr lang="de-DE" dirty="0" smtClean="0"/>
              <a:t> Portionen 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Fisch</a:t>
            </a:r>
            <a:r>
              <a:rPr lang="de-DE" dirty="0" smtClean="0"/>
              <a:t> pro Woche</a:t>
            </a:r>
            <a:br>
              <a:rPr lang="de-DE" dirty="0" smtClean="0"/>
            </a:br>
            <a:r>
              <a:rPr lang="de-DE" sz="1800" dirty="0" smtClean="0"/>
              <a:t>Eine Portion meint 150g Fisch</a:t>
            </a:r>
            <a:endParaRPr lang="de-DE" dirty="0" smtClean="0"/>
          </a:p>
          <a:p>
            <a:r>
              <a:rPr lang="de-DE" dirty="0" smtClean="0"/>
              <a:t>Sehr gut: </a:t>
            </a:r>
            <a:br>
              <a:rPr lang="de-DE" dirty="0" smtClean="0"/>
            </a:b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fettreiche Seefische </a:t>
            </a:r>
            <a:r>
              <a:rPr lang="de-DE" dirty="0" smtClean="0"/>
              <a:t>wie Makrele, Lachs, Thunfisch oder Hering </a:t>
            </a:r>
          </a:p>
          <a:p>
            <a:r>
              <a:rPr lang="de-DE" dirty="0" smtClean="0"/>
              <a:t>Auch sehr gut:</a:t>
            </a:r>
            <a:br>
              <a:rPr lang="de-DE" dirty="0" smtClean="0"/>
            </a:br>
            <a:r>
              <a:rPr lang="de-DE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heimische Kaltwasserfische </a:t>
            </a:r>
            <a:r>
              <a:rPr lang="de-DE" dirty="0" smtClean="0"/>
              <a:t>wie Saibling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99592" y="5517232"/>
            <a:ext cx="7344816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1 Portion =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1 handtellergroßes, handflächendickes Stück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Fleisch, Wurst &amp; Eier</a:t>
            </a:r>
            <a:br>
              <a:rPr lang="de-DE" dirty="0" smtClean="0"/>
            </a:br>
            <a:r>
              <a:rPr lang="de-DE" sz="3100" dirty="0" smtClean="0"/>
              <a:t>mäßig - 3 mal wöchentlich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3</a:t>
            </a:r>
            <a:r>
              <a:rPr lang="de-DE" dirty="0" smtClean="0"/>
              <a:t> Portionen 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Fleisch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oder </a:t>
            </a:r>
            <a:r>
              <a:rPr lang="de-DE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Wurst</a:t>
            </a:r>
            <a:r>
              <a:rPr lang="de-DE" dirty="0" smtClean="0">
                <a:solidFill>
                  <a:srgbClr val="CC0066"/>
                </a:solidFill>
              </a:rPr>
              <a:t/>
            </a:r>
            <a:br>
              <a:rPr lang="de-DE" dirty="0" smtClean="0">
                <a:solidFill>
                  <a:srgbClr val="CC0066"/>
                </a:solidFill>
              </a:rPr>
            </a:br>
            <a:r>
              <a:rPr lang="de-DE" dirty="0" smtClean="0"/>
              <a:t>pro Woche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 smtClean="0"/>
          </a:p>
          <a:p>
            <a:endParaRPr lang="de-DE" dirty="0" smtClean="0"/>
          </a:p>
          <a:p>
            <a:r>
              <a:rPr lang="de-DE" dirty="0" smtClean="0"/>
              <a:t>Zu beachten: </a:t>
            </a:r>
          </a:p>
          <a:p>
            <a:pPr lvl="1"/>
            <a:r>
              <a:rPr lang="de-DE" dirty="0" smtClean="0"/>
              <a:t>Nicht zu fett!</a:t>
            </a:r>
          </a:p>
          <a:p>
            <a:pPr lvl="1"/>
            <a:r>
              <a:rPr lang="de-DE" dirty="0" smtClean="0"/>
              <a:t>Wurst- und Fleischwaren sind manchmal gepökelt und enthalten viel Salz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3 </a:t>
            </a:r>
            <a:r>
              <a:rPr lang="de-DE" dirty="0" smtClean="0">
                <a:solidFill>
                  <a:srgbClr val="FFD7A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Eier</a:t>
            </a:r>
            <a:r>
              <a:rPr lang="de-DE" dirty="0" smtClean="0"/>
              <a:t> pro Woche sind o.k.</a:t>
            </a:r>
            <a:endParaRPr lang="de-DE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908720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085184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bgerundetes Rechteck 8"/>
          <p:cNvSpPr/>
          <p:nvPr/>
        </p:nvSpPr>
        <p:spPr>
          <a:xfrm>
            <a:off x="899592" y="2492896"/>
            <a:ext cx="7344816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1 Portion =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1 handtellergroßes, handflächendickes Stück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de-DE" dirty="0" smtClean="0"/>
              <a:t>1-2 Esslöffel 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pflanzliche Öle</a:t>
            </a:r>
            <a:r>
              <a:rPr lang="de-DE" dirty="0" smtClean="0"/>
              <a:t>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Nüsse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oder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Samen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täglich </a:t>
            </a:r>
          </a:p>
          <a:p>
            <a:pPr>
              <a:lnSpc>
                <a:spcPct val="110000"/>
              </a:lnSpc>
            </a:pPr>
            <a:r>
              <a:rPr lang="de-DE" dirty="0" smtClean="0"/>
              <a:t>Hochwertige 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pflanzliche Öle </a:t>
            </a:r>
            <a:r>
              <a:rPr lang="de-DE" dirty="0" smtClean="0"/>
              <a:t>enthalten reichlich wertvolle Fettsäuren</a:t>
            </a:r>
            <a:br>
              <a:rPr lang="de-DE" dirty="0" smtClean="0"/>
            </a:br>
            <a:r>
              <a:rPr lang="de-DE" sz="2800" dirty="0" smtClean="0"/>
              <a:t>z.B. in Olivenöl, Rapsöl, Walnussöl, Sojaöl, Leinöl, Sesamöl, </a:t>
            </a:r>
            <a:r>
              <a:rPr lang="de-DE" sz="2800" dirty="0" err="1" smtClean="0"/>
              <a:t>Maiskeimöl</a:t>
            </a:r>
            <a:r>
              <a:rPr lang="de-DE" sz="2800" dirty="0" smtClean="0"/>
              <a:t>, </a:t>
            </a:r>
            <a:r>
              <a:rPr lang="de-DE" sz="2800" dirty="0" err="1" smtClean="0"/>
              <a:t>Kürbiskernöl</a:t>
            </a:r>
            <a:r>
              <a:rPr lang="de-DE" sz="2800" dirty="0" smtClean="0"/>
              <a:t>, Sonnenblumenöl, </a:t>
            </a:r>
            <a:r>
              <a:rPr lang="de-DE" sz="2800" dirty="0" err="1" smtClean="0"/>
              <a:t>Traubenkernöl</a:t>
            </a:r>
            <a:r>
              <a:rPr lang="de-DE" sz="2800" dirty="0" smtClean="0"/>
              <a:t>, Nüssen &amp; Samen</a:t>
            </a:r>
          </a:p>
          <a:p>
            <a:pPr>
              <a:lnSpc>
                <a:spcPct val="110000"/>
              </a:lnSpc>
            </a:pPr>
            <a:r>
              <a:rPr lang="de-DE" dirty="0" smtClean="0"/>
              <a:t>Sparsam mit Fettreichem </a:t>
            </a:r>
            <a:br>
              <a:rPr lang="de-DE" dirty="0" smtClean="0"/>
            </a:br>
            <a:r>
              <a:rPr lang="de-DE" sz="2800" dirty="0" smtClean="0"/>
              <a:t>wie</a:t>
            </a:r>
            <a:r>
              <a:rPr lang="de-DE" dirty="0" smtClean="0"/>
              <a:t> </a:t>
            </a:r>
            <a:r>
              <a:rPr lang="de-DE" sz="2800" dirty="0" smtClean="0"/>
              <a:t>Butter, Schmalz, Margarine, </a:t>
            </a:r>
            <a:br>
              <a:rPr lang="de-DE" sz="2800" dirty="0" smtClean="0"/>
            </a:br>
            <a:r>
              <a:rPr lang="de-DE" sz="2800" dirty="0" smtClean="0"/>
              <a:t>Sauerrahm, Schlagobers, Crème </a:t>
            </a:r>
            <a:r>
              <a:rPr lang="de-DE" sz="2800" dirty="0" err="1" smtClean="0"/>
              <a:t>fraiche</a:t>
            </a:r>
            <a:endParaRPr lang="de-DE" sz="2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81128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Fette und Öle</a:t>
            </a:r>
            <a:br>
              <a:rPr lang="de-DE" dirty="0" smtClean="0"/>
            </a:br>
            <a:r>
              <a:rPr lang="de-DE" sz="3100" dirty="0" smtClean="0"/>
              <a:t>Qualität vor Menge</a:t>
            </a:r>
            <a:endParaRPr lang="de-DE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5301208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bgerundetes Rechteck 7"/>
          <p:cNvSpPr/>
          <p:nvPr/>
        </p:nvSpPr>
        <p:spPr>
          <a:xfrm>
            <a:off x="6861016" y="230168"/>
            <a:ext cx="2088232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1 Portion =</a:t>
            </a: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1-2 EL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Fettes, Süßes und Salziges </a:t>
            </a:r>
            <a:r>
              <a:rPr lang="de-DE" sz="3100" dirty="0" smtClean="0"/>
              <a:t>sparsam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92500"/>
          </a:bodyPr>
          <a:lstStyle/>
          <a:p>
            <a:r>
              <a:rPr lang="de-DE" b="1" dirty="0" smtClean="0"/>
              <a:t>1</a:t>
            </a:r>
            <a:r>
              <a:rPr lang="de-DE" dirty="0" smtClean="0"/>
              <a:t> mal am Tag:</a:t>
            </a:r>
            <a:r>
              <a:rPr lang="de-DE" dirty="0" smtClean="0">
                <a:solidFill>
                  <a:srgbClr val="FF33CC"/>
                </a:solidFill>
              </a:rPr>
              <a:t/>
            </a:r>
            <a:br>
              <a:rPr lang="de-DE" dirty="0" smtClean="0">
                <a:solidFill>
                  <a:srgbClr val="FF33CC"/>
                </a:solidFill>
              </a:rPr>
            </a:br>
            <a:r>
              <a:rPr lang="de-DE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Süßigkeiten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Mehlspeisen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zucker-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und/oder </a:t>
            </a:r>
            <a:r>
              <a:rPr lang="de-DE" dirty="0" smtClean="0">
                <a:solidFill>
                  <a:srgbClr val="F7E7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fetthaltige Fastfood-Produkte</a:t>
            </a:r>
            <a:r>
              <a:rPr lang="de-DE" dirty="0" smtClean="0"/>
              <a:t>, Snacks, </a:t>
            </a:r>
            <a:r>
              <a:rPr lang="de-DE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Knabbereien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und </a:t>
            </a:r>
            <a:r>
              <a:rPr lang="de-DE" dirty="0" smtClean="0">
                <a:solidFill>
                  <a:srgbClr val="D9AC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Limonaden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Kalorienbomben ohne Nährstoffbonus </a:t>
            </a:r>
          </a:p>
          <a:p>
            <a:r>
              <a:rPr lang="de-DE" dirty="0" smtClean="0"/>
              <a:t>Zum Würzen </a:t>
            </a:r>
            <a:r>
              <a:rPr lang="de-DE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frische/getrocknete Kräuter </a:t>
            </a:r>
            <a:r>
              <a:rPr lang="de-DE" dirty="0" smtClean="0"/>
              <a:t>Salz maximal 6g pro Tag</a:t>
            </a:r>
          </a:p>
          <a:p>
            <a:pPr>
              <a:lnSpc>
                <a:spcPct val="110000"/>
              </a:lnSpc>
            </a:pPr>
            <a:r>
              <a:rPr lang="de-DE" dirty="0" smtClean="0"/>
              <a:t>Stark salzige Produkte meiden</a:t>
            </a:r>
            <a:br>
              <a:rPr lang="de-DE" dirty="0" smtClean="0"/>
            </a:br>
            <a:r>
              <a:rPr lang="de-DE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Knabbergebäck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gesalzene Nüsse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Fertigsaucen</a:t>
            </a:r>
            <a:r>
              <a:rPr lang="de-DE" dirty="0" smtClean="0"/>
              <a:t>,…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3" y="980728"/>
            <a:ext cx="131284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Körperliche Aktivität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Regelmäßige Bewegung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3,5 Stunden pro Woche mindestens </a:t>
            </a:r>
          </a:p>
          <a:p>
            <a:r>
              <a:rPr lang="de-DE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Bewegung</a:t>
            </a:r>
            <a:r>
              <a:rPr lang="de-DE" dirty="0" smtClean="0"/>
              <a:t> im Alltag ist wichtig </a:t>
            </a:r>
            <a:br>
              <a:rPr lang="de-DE" dirty="0" smtClean="0"/>
            </a:br>
            <a:r>
              <a:rPr lang="de-DE" dirty="0" smtClean="0"/>
              <a:t>- zu Fuß gehen</a:t>
            </a:r>
            <a:br>
              <a:rPr lang="de-DE" dirty="0" smtClean="0"/>
            </a:br>
            <a:r>
              <a:rPr lang="de-DE" dirty="0" smtClean="0"/>
              <a:t>- Treppe statt Lift nehmen</a:t>
            </a:r>
            <a:br>
              <a:rPr lang="de-DE" dirty="0" smtClean="0"/>
            </a:br>
            <a:r>
              <a:rPr lang="de-DE" dirty="0" smtClean="0"/>
              <a:t>- regelmäßiges Sportprogramm</a:t>
            </a:r>
            <a:br>
              <a:rPr lang="de-DE" dirty="0" smtClean="0"/>
            </a:br>
            <a:r>
              <a:rPr lang="de-DE" dirty="0" smtClean="0"/>
              <a:t>- Rad fahren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Das dicke Ende</a:t>
            </a:r>
            <a:br>
              <a:rPr lang="de-DE" dirty="0" smtClean="0"/>
            </a:br>
            <a:r>
              <a:rPr lang="de-DE" dirty="0" smtClean="0"/>
              <a:t>vom Babyspeck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556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>
                <a:hlinkClick r:id="rId3"/>
              </a:rPr>
              <a:t>Video</a:t>
            </a:r>
            <a:r>
              <a:rPr lang="de-DE" dirty="0" smtClean="0"/>
              <a:t> (2:21min)</a:t>
            </a:r>
          </a:p>
          <a:p>
            <a:pPr algn="ctr">
              <a:buNone/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Mehr Infos &amp; Bildquelle: </a:t>
            </a: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http://www.wdr.de/tv/quarks/sendungsbeitraege/2010/0824/002_generation_internet_1.jsp  </a:t>
            </a:r>
            <a:b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de-D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(auch Bildquelle)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752911"/>
            <a:ext cx="46085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Essen wir uns krank?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 fontScale="92500" lnSpcReduction="10000"/>
          </a:bodyPr>
          <a:lstStyle/>
          <a:p>
            <a:r>
              <a:rPr lang="de-DE" sz="3500" dirty="0" smtClean="0">
                <a:solidFill>
                  <a:schemeClr val="tx2"/>
                </a:solidFill>
              </a:rPr>
              <a:t>Internationale Studien zeigen: </a:t>
            </a:r>
            <a:br>
              <a:rPr lang="de-DE" sz="3500" dirty="0" smtClean="0">
                <a:solidFill>
                  <a:schemeClr val="tx2"/>
                </a:solidFill>
              </a:rPr>
            </a:br>
            <a:r>
              <a:rPr lang="de-DE" sz="3500" dirty="0" smtClean="0">
                <a:solidFill>
                  <a:srgbClr val="C00000"/>
                </a:solidFill>
              </a:rPr>
              <a:t>7 der 15 Hauptrisikofaktoren</a:t>
            </a:r>
            <a:r>
              <a:rPr lang="de-DE" sz="3500" dirty="0" smtClean="0">
                <a:solidFill>
                  <a:schemeClr val="tx2"/>
                </a:solidFill>
              </a:rPr>
              <a:t> für </a:t>
            </a:r>
            <a:r>
              <a:rPr lang="de-DE" sz="3500" dirty="0" smtClean="0">
                <a:solidFill>
                  <a:srgbClr val="C00000"/>
                </a:solidFill>
              </a:rPr>
              <a:t>Krankheit</a:t>
            </a:r>
            <a:r>
              <a:rPr lang="de-DE" sz="3500" dirty="0" smtClean="0">
                <a:solidFill>
                  <a:schemeClr val="tx2"/>
                </a:solidFill>
              </a:rPr>
              <a:t> und </a:t>
            </a:r>
            <a:r>
              <a:rPr lang="de-DE" sz="3500" dirty="0" smtClean="0">
                <a:solidFill>
                  <a:srgbClr val="C00000"/>
                </a:solidFill>
              </a:rPr>
              <a:t>Tod</a:t>
            </a:r>
            <a:r>
              <a:rPr lang="de-DE" sz="3500" dirty="0" smtClean="0">
                <a:solidFill>
                  <a:schemeClr val="tx2"/>
                </a:solidFill>
              </a:rPr>
              <a:t> liegen im Bereich </a:t>
            </a:r>
            <a:r>
              <a:rPr lang="de-DE" sz="3500" dirty="0" smtClean="0">
                <a:solidFill>
                  <a:srgbClr val="C00000"/>
                </a:solidFill>
              </a:rPr>
              <a:t>Ernährung</a:t>
            </a:r>
            <a:r>
              <a:rPr lang="de-DE" sz="3500" dirty="0" smtClean="0">
                <a:solidFill>
                  <a:schemeClr val="tx2"/>
                </a:solidFill>
              </a:rPr>
              <a:t> und </a:t>
            </a:r>
            <a:r>
              <a:rPr lang="de-DE" sz="3500" dirty="0" smtClean="0">
                <a:solidFill>
                  <a:srgbClr val="C00000"/>
                </a:solidFill>
              </a:rPr>
              <a:t>Lebensstil</a:t>
            </a:r>
          </a:p>
          <a:p>
            <a:pPr algn="r">
              <a:buNone/>
            </a:pPr>
            <a:r>
              <a:rPr lang="de-DE" sz="1500" dirty="0" smtClean="0"/>
              <a:t/>
            </a:r>
            <a:br>
              <a:rPr lang="de-DE" sz="1500" dirty="0" smtClean="0"/>
            </a:br>
            <a:r>
              <a:rPr lang="de-DE" sz="1500" dirty="0" smtClean="0"/>
              <a:t>Quelle: </a:t>
            </a:r>
            <a:r>
              <a:rPr lang="fr-FR" sz="1500" dirty="0" smtClean="0"/>
              <a:t>Pharmaceutical Tribune • 2. </a:t>
            </a:r>
            <a:r>
              <a:rPr lang="fr-FR" sz="1500" dirty="0" err="1" smtClean="0"/>
              <a:t>Jahrgang</a:t>
            </a:r>
            <a:r>
              <a:rPr lang="fr-FR" sz="1500" dirty="0" smtClean="0"/>
              <a:t> • Nr. 3</a:t>
            </a:r>
          </a:p>
          <a:p>
            <a:pPr algn="r"/>
            <a:endParaRPr lang="fr-FR" sz="1500" dirty="0" smtClean="0"/>
          </a:p>
          <a:p>
            <a:pPr algn="r"/>
            <a:endParaRPr lang="fr-FR" sz="1500" dirty="0" smtClean="0"/>
          </a:p>
          <a:p>
            <a:r>
              <a:rPr lang="de-DE" sz="3500" dirty="0" smtClean="0">
                <a:solidFill>
                  <a:srgbClr val="C00000"/>
                </a:solidFill>
              </a:rPr>
              <a:t>41 %</a:t>
            </a:r>
            <a:r>
              <a:rPr lang="de-DE" sz="3500" dirty="0" smtClean="0">
                <a:solidFill>
                  <a:schemeClr val="tx2"/>
                </a:solidFill>
              </a:rPr>
              <a:t> der „</a:t>
            </a:r>
            <a:r>
              <a:rPr lang="de-DE" sz="3500" dirty="0" smtClean="0">
                <a:solidFill>
                  <a:srgbClr val="C00000"/>
                </a:solidFill>
              </a:rPr>
              <a:t>verlorenen gesunden Lebensjahre</a:t>
            </a:r>
            <a:r>
              <a:rPr lang="de-DE" sz="3500" dirty="0" smtClean="0">
                <a:solidFill>
                  <a:schemeClr val="tx2"/>
                </a:solidFill>
              </a:rPr>
              <a:t>“ durch </a:t>
            </a:r>
            <a:r>
              <a:rPr lang="de-DE" sz="3500" dirty="0" smtClean="0">
                <a:solidFill>
                  <a:srgbClr val="C00000"/>
                </a:solidFill>
              </a:rPr>
              <a:t>ernährungs-verursachte  Erkrankungen</a:t>
            </a:r>
            <a:r>
              <a:rPr lang="de-DE" sz="3500" dirty="0" smtClean="0">
                <a:solidFill>
                  <a:schemeClr val="tx2"/>
                </a:solidFill>
              </a:rPr>
              <a:t> in </a:t>
            </a:r>
            <a:r>
              <a:rPr lang="de-DE" sz="3500" dirty="0" err="1" smtClean="0">
                <a:solidFill>
                  <a:schemeClr val="tx2"/>
                </a:solidFill>
              </a:rPr>
              <a:t>Europaim</a:t>
            </a:r>
            <a:r>
              <a:rPr lang="de-DE" sz="3500" dirty="0" smtClean="0">
                <a:solidFill>
                  <a:schemeClr val="tx2"/>
                </a:solidFill>
              </a:rPr>
              <a:t> Jahr 2000 </a:t>
            </a:r>
            <a:r>
              <a:rPr lang="de-DE" sz="1700" dirty="0" smtClean="0">
                <a:solidFill>
                  <a:schemeClr val="tx2"/>
                </a:solidFill>
              </a:rPr>
              <a:t>[WHO 2004].</a:t>
            </a:r>
            <a:endParaRPr lang="de-DE" sz="3500" dirty="0" smtClean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de-DE" sz="1500" dirty="0" smtClean="0"/>
              <a:t/>
            </a:r>
            <a:br>
              <a:rPr lang="de-DE" sz="1500" dirty="0" smtClean="0"/>
            </a:br>
            <a:r>
              <a:rPr lang="de-DE" sz="1500" dirty="0" smtClean="0">
                <a:hlinkClick r:id="rId2"/>
              </a:rPr>
              <a:t>Quelle: Österr. Ernährungsbericht 2008</a:t>
            </a:r>
            <a:endParaRPr lang="de-DE" sz="1500" dirty="0" smtClean="0"/>
          </a:p>
          <a:p>
            <a:pPr algn="r">
              <a:buNone/>
            </a:pPr>
            <a:endParaRPr lang="de-DE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57200" y="2852936"/>
            <a:ext cx="4040188" cy="28083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  <a:tabLst>
                <a:tab pos="3048000" algn="l"/>
              </a:tabLst>
            </a:pPr>
            <a:endParaRPr lang="de-DE" dirty="0" smtClean="0"/>
          </a:p>
          <a:p>
            <a:pPr>
              <a:lnSpc>
                <a:spcPct val="110000"/>
              </a:lnSpc>
              <a:tabLst>
                <a:tab pos="3048000" algn="l"/>
              </a:tabLst>
            </a:pP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42% übergewichtig,</a:t>
            </a:r>
            <a:b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davon 11% </a:t>
            </a:r>
            <a:r>
              <a:rPr lang="de-DE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adipös</a:t>
            </a:r>
            <a:endParaRPr lang="de-DE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tabLst>
                <a:tab pos="3048000" algn="l"/>
              </a:tabLst>
            </a:pP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de-D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Übergewichthäufigkeit steigt  an bis 65 Jahre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9760" r="67718" b="17871"/>
          <a:stretch>
            <a:fillRect/>
          </a:stretch>
        </p:blipFill>
        <p:spPr bwMode="auto">
          <a:xfrm>
            <a:off x="312688" y="104133"/>
            <a:ext cx="2459112" cy="278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llipse 11"/>
          <p:cNvSpPr/>
          <p:nvPr/>
        </p:nvSpPr>
        <p:spPr>
          <a:xfrm>
            <a:off x="1331640" y="1002760"/>
            <a:ext cx="1224136" cy="1800200"/>
          </a:xfrm>
          <a:prstGeom prst="ellipse">
            <a:avLst/>
          </a:prstGeom>
          <a:solidFill>
            <a:srgbClr val="FFFFFF">
              <a:alpha val="7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t="19760" r="67718" b="17871"/>
          <a:stretch>
            <a:fillRect/>
          </a:stretch>
        </p:blipFill>
        <p:spPr bwMode="auto">
          <a:xfrm>
            <a:off x="6684888" y="104133"/>
            <a:ext cx="2459112" cy="278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5668"/>
            <a:ext cx="8229600" cy="1143000"/>
          </a:xfrm>
        </p:spPr>
        <p:txBody>
          <a:bodyPr/>
          <a:lstStyle/>
          <a:p>
            <a:r>
              <a:rPr lang="de-DE" dirty="0" smtClean="0"/>
              <a:t>Fakten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457200" y="2748084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de-DE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18-65jährige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Freihandform 15"/>
          <p:cNvSpPr/>
          <p:nvPr/>
        </p:nvSpPr>
        <p:spPr>
          <a:xfrm>
            <a:off x="6643869" y="-27384"/>
            <a:ext cx="1483572" cy="3014773"/>
          </a:xfrm>
          <a:custGeom>
            <a:avLst/>
            <a:gdLst>
              <a:gd name="connsiteX0" fmla="*/ 520861 w 1483572"/>
              <a:gd name="connsiteY0" fmla="*/ 34161 h 3014773"/>
              <a:gd name="connsiteX1" fmla="*/ 520861 w 1483572"/>
              <a:gd name="connsiteY1" fmla="*/ 34161 h 3014773"/>
              <a:gd name="connsiteX2" fmla="*/ 972274 w 1483572"/>
              <a:gd name="connsiteY2" fmla="*/ 22587 h 3014773"/>
              <a:gd name="connsiteX3" fmla="*/ 1250066 w 1483572"/>
              <a:gd name="connsiteY3" fmla="*/ 22587 h 3014773"/>
              <a:gd name="connsiteX4" fmla="*/ 1331089 w 1483572"/>
              <a:gd name="connsiteY4" fmla="*/ 57311 h 3014773"/>
              <a:gd name="connsiteX5" fmla="*/ 1354238 w 1483572"/>
              <a:gd name="connsiteY5" fmla="*/ 92035 h 3014773"/>
              <a:gd name="connsiteX6" fmla="*/ 1400537 w 1483572"/>
              <a:gd name="connsiteY6" fmla="*/ 138334 h 3014773"/>
              <a:gd name="connsiteX7" fmla="*/ 1423686 w 1483572"/>
              <a:gd name="connsiteY7" fmla="*/ 196207 h 3014773"/>
              <a:gd name="connsiteX8" fmla="*/ 1435261 w 1483572"/>
              <a:gd name="connsiteY8" fmla="*/ 230931 h 3014773"/>
              <a:gd name="connsiteX9" fmla="*/ 1469985 w 1483572"/>
              <a:gd name="connsiteY9" fmla="*/ 300379 h 3014773"/>
              <a:gd name="connsiteX10" fmla="*/ 1481560 w 1483572"/>
              <a:gd name="connsiteY10" fmla="*/ 392977 h 3014773"/>
              <a:gd name="connsiteX11" fmla="*/ 1458410 w 1483572"/>
              <a:gd name="connsiteY11" fmla="*/ 763367 h 3014773"/>
              <a:gd name="connsiteX12" fmla="*/ 1435261 w 1483572"/>
              <a:gd name="connsiteY12" fmla="*/ 913837 h 3014773"/>
              <a:gd name="connsiteX13" fmla="*/ 1412112 w 1483572"/>
              <a:gd name="connsiteY13" fmla="*/ 1006435 h 3014773"/>
              <a:gd name="connsiteX14" fmla="*/ 1400537 w 1483572"/>
              <a:gd name="connsiteY14" fmla="*/ 1041159 h 3014773"/>
              <a:gd name="connsiteX15" fmla="*/ 1377388 w 1483572"/>
              <a:gd name="connsiteY15" fmla="*/ 1133756 h 3014773"/>
              <a:gd name="connsiteX16" fmla="*/ 1342664 w 1483572"/>
              <a:gd name="connsiteY16" fmla="*/ 1249503 h 3014773"/>
              <a:gd name="connsiteX17" fmla="*/ 1331089 w 1483572"/>
              <a:gd name="connsiteY17" fmla="*/ 1307377 h 3014773"/>
              <a:gd name="connsiteX18" fmla="*/ 1319514 w 1483572"/>
              <a:gd name="connsiteY18" fmla="*/ 1411549 h 3014773"/>
              <a:gd name="connsiteX19" fmla="*/ 1284790 w 1483572"/>
              <a:gd name="connsiteY19" fmla="*/ 1434698 h 3014773"/>
              <a:gd name="connsiteX20" fmla="*/ 1226917 w 1483572"/>
              <a:gd name="connsiteY20" fmla="*/ 1469422 h 3014773"/>
              <a:gd name="connsiteX21" fmla="*/ 1169043 w 1483572"/>
              <a:gd name="connsiteY21" fmla="*/ 1527296 h 3014773"/>
              <a:gd name="connsiteX22" fmla="*/ 1099595 w 1483572"/>
              <a:gd name="connsiteY22" fmla="*/ 1619893 h 3014773"/>
              <a:gd name="connsiteX23" fmla="*/ 1088021 w 1483572"/>
              <a:gd name="connsiteY23" fmla="*/ 1781939 h 3014773"/>
              <a:gd name="connsiteX24" fmla="*/ 1088021 w 1483572"/>
              <a:gd name="connsiteY24" fmla="*/ 2256501 h 3014773"/>
              <a:gd name="connsiteX25" fmla="*/ 1076446 w 1483572"/>
              <a:gd name="connsiteY25" fmla="*/ 2372248 h 3014773"/>
              <a:gd name="connsiteX26" fmla="*/ 1111170 w 1483572"/>
              <a:gd name="connsiteY26" fmla="*/ 2453270 h 3014773"/>
              <a:gd name="connsiteX27" fmla="*/ 1134319 w 1483572"/>
              <a:gd name="connsiteY27" fmla="*/ 2476420 h 3014773"/>
              <a:gd name="connsiteX28" fmla="*/ 1169043 w 1483572"/>
              <a:gd name="connsiteY28" fmla="*/ 2464845 h 3014773"/>
              <a:gd name="connsiteX29" fmla="*/ 1238491 w 1483572"/>
              <a:gd name="connsiteY29" fmla="*/ 2545868 h 3014773"/>
              <a:gd name="connsiteX30" fmla="*/ 1261641 w 1483572"/>
              <a:gd name="connsiteY30" fmla="*/ 2569017 h 3014773"/>
              <a:gd name="connsiteX31" fmla="*/ 1273215 w 1483572"/>
              <a:gd name="connsiteY31" fmla="*/ 2603741 h 3014773"/>
              <a:gd name="connsiteX32" fmla="*/ 1342664 w 1483572"/>
              <a:gd name="connsiteY32" fmla="*/ 2661615 h 3014773"/>
              <a:gd name="connsiteX33" fmla="*/ 1307940 w 1483572"/>
              <a:gd name="connsiteY33" fmla="*/ 2731063 h 3014773"/>
              <a:gd name="connsiteX34" fmla="*/ 1238491 w 1483572"/>
              <a:gd name="connsiteY34" fmla="*/ 2777361 h 3014773"/>
              <a:gd name="connsiteX35" fmla="*/ 1145894 w 1483572"/>
              <a:gd name="connsiteY35" fmla="*/ 2846810 h 3014773"/>
              <a:gd name="connsiteX36" fmla="*/ 1076446 w 1483572"/>
              <a:gd name="connsiteY36" fmla="*/ 2858384 h 3014773"/>
              <a:gd name="connsiteX37" fmla="*/ 1018572 w 1483572"/>
              <a:gd name="connsiteY37" fmla="*/ 2904683 h 3014773"/>
              <a:gd name="connsiteX38" fmla="*/ 937550 w 1483572"/>
              <a:gd name="connsiteY38" fmla="*/ 2974131 h 3014773"/>
              <a:gd name="connsiteX39" fmla="*/ 902826 w 1483572"/>
              <a:gd name="connsiteY39" fmla="*/ 2985706 h 3014773"/>
              <a:gd name="connsiteX40" fmla="*/ 821803 w 1483572"/>
              <a:gd name="connsiteY40" fmla="*/ 3008855 h 3014773"/>
              <a:gd name="connsiteX41" fmla="*/ 763929 w 1483572"/>
              <a:gd name="connsiteY41" fmla="*/ 2997280 h 3014773"/>
              <a:gd name="connsiteX42" fmla="*/ 590309 w 1483572"/>
              <a:gd name="connsiteY42" fmla="*/ 2974131 h 3014773"/>
              <a:gd name="connsiteX43" fmla="*/ 555585 w 1483572"/>
              <a:gd name="connsiteY43" fmla="*/ 2962556 h 3014773"/>
              <a:gd name="connsiteX44" fmla="*/ 416689 w 1483572"/>
              <a:gd name="connsiteY44" fmla="*/ 2939407 h 3014773"/>
              <a:gd name="connsiteX45" fmla="*/ 381965 w 1483572"/>
              <a:gd name="connsiteY45" fmla="*/ 2927832 h 3014773"/>
              <a:gd name="connsiteX46" fmla="*/ 347241 w 1483572"/>
              <a:gd name="connsiteY46" fmla="*/ 2904683 h 3014773"/>
              <a:gd name="connsiteX47" fmla="*/ 231494 w 1483572"/>
              <a:gd name="connsiteY47" fmla="*/ 2916258 h 3014773"/>
              <a:gd name="connsiteX48" fmla="*/ 127322 w 1483572"/>
              <a:gd name="connsiteY48" fmla="*/ 2881534 h 3014773"/>
              <a:gd name="connsiteX49" fmla="*/ 69448 w 1483572"/>
              <a:gd name="connsiteY49" fmla="*/ 2869959 h 3014773"/>
              <a:gd name="connsiteX50" fmla="*/ 34724 w 1483572"/>
              <a:gd name="connsiteY50" fmla="*/ 2858384 h 3014773"/>
              <a:gd name="connsiteX51" fmla="*/ 46299 w 1483572"/>
              <a:gd name="connsiteY51" fmla="*/ 2545868 h 3014773"/>
              <a:gd name="connsiteX52" fmla="*/ 69448 w 1483572"/>
              <a:gd name="connsiteY52" fmla="*/ 2511144 h 3014773"/>
              <a:gd name="connsiteX53" fmla="*/ 173621 w 1483572"/>
              <a:gd name="connsiteY53" fmla="*/ 2453270 h 3014773"/>
              <a:gd name="connsiteX54" fmla="*/ 208345 w 1483572"/>
              <a:gd name="connsiteY54" fmla="*/ 2430121 h 3014773"/>
              <a:gd name="connsiteX55" fmla="*/ 289367 w 1483572"/>
              <a:gd name="connsiteY55" fmla="*/ 2349098 h 3014773"/>
              <a:gd name="connsiteX56" fmla="*/ 358815 w 1483572"/>
              <a:gd name="connsiteY56" fmla="*/ 2268075 h 3014773"/>
              <a:gd name="connsiteX57" fmla="*/ 393540 w 1483572"/>
              <a:gd name="connsiteY57" fmla="*/ 2210202 h 3014773"/>
              <a:gd name="connsiteX58" fmla="*/ 405114 w 1483572"/>
              <a:gd name="connsiteY58" fmla="*/ 2175478 h 3014773"/>
              <a:gd name="connsiteX59" fmla="*/ 335666 w 1483572"/>
              <a:gd name="connsiteY59" fmla="*/ 2013432 h 3014773"/>
              <a:gd name="connsiteX60" fmla="*/ 289367 w 1483572"/>
              <a:gd name="connsiteY60" fmla="*/ 1943984 h 3014773"/>
              <a:gd name="connsiteX61" fmla="*/ 277793 w 1483572"/>
              <a:gd name="connsiteY61" fmla="*/ 1909260 h 3014773"/>
              <a:gd name="connsiteX62" fmla="*/ 196770 w 1483572"/>
              <a:gd name="connsiteY62" fmla="*/ 1839812 h 3014773"/>
              <a:gd name="connsiteX63" fmla="*/ 138897 w 1483572"/>
              <a:gd name="connsiteY63" fmla="*/ 1735640 h 3014773"/>
              <a:gd name="connsiteX64" fmla="*/ 92598 w 1483572"/>
              <a:gd name="connsiteY64" fmla="*/ 1689341 h 3014773"/>
              <a:gd name="connsiteX65" fmla="*/ 69448 w 1483572"/>
              <a:gd name="connsiteY65" fmla="*/ 1666192 h 3014773"/>
              <a:gd name="connsiteX66" fmla="*/ 46299 w 1483572"/>
              <a:gd name="connsiteY66" fmla="*/ 1596744 h 3014773"/>
              <a:gd name="connsiteX67" fmla="*/ 23150 w 1483572"/>
              <a:gd name="connsiteY67" fmla="*/ 1504146 h 3014773"/>
              <a:gd name="connsiteX68" fmla="*/ 34724 w 1483572"/>
              <a:gd name="connsiteY68" fmla="*/ 1330526 h 3014773"/>
              <a:gd name="connsiteX69" fmla="*/ 46299 w 1483572"/>
              <a:gd name="connsiteY69" fmla="*/ 1295802 h 3014773"/>
              <a:gd name="connsiteX70" fmla="*/ 127322 w 1483572"/>
              <a:gd name="connsiteY70" fmla="*/ 1214779 h 3014773"/>
              <a:gd name="connsiteX71" fmla="*/ 162046 w 1483572"/>
              <a:gd name="connsiteY71" fmla="*/ 1180055 h 3014773"/>
              <a:gd name="connsiteX72" fmla="*/ 196770 w 1483572"/>
              <a:gd name="connsiteY72" fmla="*/ 1156906 h 3014773"/>
              <a:gd name="connsiteX73" fmla="*/ 254643 w 1483572"/>
              <a:gd name="connsiteY73" fmla="*/ 1110607 h 3014773"/>
              <a:gd name="connsiteX74" fmla="*/ 324091 w 1483572"/>
              <a:gd name="connsiteY74" fmla="*/ 1075883 h 3014773"/>
              <a:gd name="connsiteX75" fmla="*/ 324091 w 1483572"/>
              <a:gd name="connsiteY75" fmla="*/ 902263 h 3014773"/>
              <a:gd name="connsiteX76" fmla="*/ 300942 w 1483572"/>
              <a:gd name="connsiteY76" fmla="*/ 809665 h 3014773"/>
              <a:gd name="connsiteX77" fmla="*/ 231494 w 1483572"/>
              <a:gd name="connsiteY77" fmla="*/ 740217 h 3014773"/>
              <a:gd name="connsiteX78" fmla="*/ 208345 w 1483572"/>
              <a:gd name="connsiteY78" fmla="*/ 705493 h 3014773"/>
              <a:gd name="connsiteX79" fmla="*/ 150471 w 1483572"/>
              <a:gd name="connsiteY79" fmla="*/ 659194 h 3014773"/>
              <a:gd name="connsiteX80" fmla="*/ 69448 w 1483572"/>
              <a:gd name="connsiteY80" fmla="*/ 636045 h 3014773"/>
              <a:gd name="connsiteX81" fmla="*/ 46299 w 1483572"/>
              <a:gd name="connsiteY81" fmla="*/ 601321 h 3014773"/>
              <a:gd name="connsiteX82" fmla="*/ 34724 w 1483572"/>
              <a:gd name="connsiteY82" fmla="*/ 566597 h 3014773"/>
              <a:gd name="connsiteX83" fmla="*/ 0 w 1483572"/>
              <a:gd name="connsiteY83" fmla="*/ 543448 h 3014773"/>
              <a:gd name="connsiteX84" fmla="*/ 11575 w 1483572"/>
              <a:gd name="connsiteY84" fmla="*/ 416126 h 3014773"/>
              <a:gd name="connsiteX85" fmla="*/ 34724 w 1483572"/>
              <a:gd name="connsiteY85" fmla="*/ 381402 h 3014773"/>
              <a:gd name="connsiteX86" fmla="*/ 46299 w 1483572"/>
              <a:gd name="connsiteY86" fmla="*/ 346678 h 3014773"/>
              <a:gd name="connsiteX87" fmla="*/ 69448 w 1483572"/>
              <a:gd name="connsiteY87" fmla="*/ 311954 h 3014773"/>
              <a:gd name="connsiteX88" fmla="*/ 81023 w 1483572"/>
              <a:gd name="connsiteY88" fmla="*/ 277230 h 3014773"/>
              <a:gd name="connsiteX89" fmla="*/ 115747 w 1483572"/>
              <a:gd name="connsiteY89" fmla="*/ 254080 h 3014773"/>
              <a:gd name="connsiteX90" fmla="*/ 173621 w 1483572"/>
              <a:gd name="connsiteY90" fmla="*/ 184632 h 3014773"/>
              <a:gd name="connsiteX91" fmla="*/ 243069 w 1483572"/>
              <a:gd name="connsiteY91" fmla="*/ 138334 h 3014773"/>
              <a:gd name="connsiteX92" fmla="*/ 266218 w 1483572"/>
              <a:gd name="connsiteY92" fmla="*/ 115184 h 3014773"/>
              <a:gd name="connsiteX93" fmla="*/ 358815 w 1483572"/>
              <a:gd name="connsiteY93" fmla="*/ 103610 h 3014773"/>
              <a:gd name="connsiteX94" fmla="*/ 451413 w 1483572"/>
              <a:gd name="connsiteY94" fmla="*/ 57311 h 3014773"/>
              <a:gd name="connsiteX95" fmla="*/ 486137 w 1483572"/>
              <a:gd name="connsiteY95" fmla="*/ 45736 h 3014773"/>
              <a:gd name="connsiteX96" fmla="*/ 520861 w 1483572"/>
              <a:gd name="connsiteY96" fmla="*/ 34161 h 3014773"/>
              <a:gd name="connsiteX97" fmla="*/ 520861 w 1483572"/>
              <a:gd name="connsiteY97" fmla="*/ 34161 h 301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483572" h="3014773">
                <a:moveTo>
                  <a:pt x="520861" y="34161"/>
                </a:moveTo>
                <a:lnTo>
                  <a:pt x="520861" y="34161"/>
                </a:lnTo>
                <a:lnTo>
                  <a:pt x="972274" y="22587"/>
                </a:lnTo>
                <a:cubicBezTo>
                  <a:pt x="1225269" y="13552"/>
                  <a:pt x="1091962" y="0"/>
                  <a:pt x="1250066" y="22587"/>
                </a:cubicBezTo>
                <a:cubicBezTo>
                  <a:pt x="1274192" y="30628"/>
                  <a:pt x="1312016" y="41417"/>
                  <a:pt x="1331089" y="57311"/>
                </a:cubicBezTo>
                <a:cubicBezTo>
                  <a:pt x="1341776" y="66217"/>
                  <a:pt x="1345185" y="81473"/>
                  <a:pt x="1354238" y="92035"/>
                </a:cubicBezTo>
                <a:cubicBezTo>
                  <a:pt x="1368442" y="108606"/>
                  <a:pt x="1400537" y="138334"/>
                  <a:pt x="1400537" y="138334"/>
                </a:cubicBezTo>
                <a:cubicBezTo>
                  <a:pt x="1408253" y="157625"/>
                  <a:pt x="1416391" y="176753"/>
                  <a:pt x="1423686" y="196207"/>
                </a:cubicBezTo>
                <a:cubicBezTo>
                  <a:pt x="1427970" y="207631"/>
                  <a:pt x="1429805" y="220018"/>
                  <a:pt x="1435261" y="230931"/>
                </a:cubicBezTo>
                <a:cubicBezTo>
                  <a:pt x="1480137" y="320682"/>
                  <a:pt x="1440891" y="213099"/>
                  <a:pt x="1469985" y="300379"/>
                </a:cubicBezTo>
                <a:cubicBezTo>
                  <a:pt x="1473843" y="331245"/>
                  <a:pt x="1481560" y="361871"/>
                  <a:pt x="1481560" y="392977"/>
                </a:cubicBezTo>
                <a:cubicBezTo>
                  <a:pt x="1481560" y="750161"/>
                  <a:pt x="1483572" y="587230"/>
                  <a:pt x="1458410" y="763367"/>
                </a:cubicBezTo>
                <a:cubicBezTo>
                  <a:pt x="1446124" y="849370"/>
                  <a:pt x="1451844" y="841979"/>
                  <a:pt x="1435261" y="913837"/>
                </a:cubicBezTo>
                <a:cubicBezTo>
                  <a:pt x="1428107" y="944838"/>
                  <a:pt x="1422173" y="976252"/>
                  <a:pt x="1412112" y="1006435"/>
                </a:cubicBezTo>
                <a:cubicBezTo>
                  <a:pt x="1408254" y="1018010"/>
                  <a:pt x="1403747" y="1029388"/>
                  <a:pt x="1400537" y="1041159"/>
                </a:cubicBezTo>
                <a:cubicBezTo>
                  <a:pt x="1392166" y="1071854"/>
                  <a:pt x="1383628" y="1102558"/>
                  <a:pt x="1377388" y="1133756"/>
                </a:cubicBezTo>
                <a:cubicBezTo>
                  <a:pt x="1356108" y="1240157"/>
                  <a:pt x="1384892" y="1186161"/>
                  <a:pt x="1342664" y="1249503"/>
                </a:cubicBezTo>
                <a:cubicBezTo>
                  <a:pt x="1338806" y="1268794"/>
                  <a:pt x="1333871" y="1287901"/>
                  <a:pt x="1331089" y="1307377"/>
                </a:cubicBezTo>
                <a:cubicBezTo>
                  <a:pt x="1326148" y="1341964"/>
                  <a:pt x="1331454" y="1378715"/>
                  <a:pt x="1319514" y="1411549"/>
                </a:cubicBezTo>
                <a:cubicBezTo>
                  <a:pt x="1314760" y="1424622"/>
                  <a:pt x="1295653" y="1426008"/>
                  <a:pt x="1284790" y="1434698"/>
                </a:cubicBezTo>
                <a:cubicBezTo>
                  <a:pt x="1239394" y="1471015"/>
                  <a:pt x="1287221" y="1449322"/>
                  <a:pt x="1226917" y="1469422"/>
                </a:cubicBezTo>
                <a:cubicBezTo>
                  <a:pt x="1207626" y="1488713"/>
                  <a:pt x="1184176" y="1504596"/>
                  <a:pt x="1169043" y="1527296"/>
                </a:cubicBezTo>
                <a:cubicBezTo>
                  <a:pt x="1116692" y="1605824"/>
                  <a:pt x="1142418" y="1577071"/>
                  <a:pt x="1099595" y="1619893"/>
                </a:cubicBezTo>
                <a:cubicBezTo>
                  <a:pt x="1095737" y="1673908"/>
                  <a:pt x="1088021" y="1727786"/>
                  <a:pt x="1088021" y="1781939"/>
                </a:cubicBezTo>
                <a:cubicBezTo>
                  <a:pt x="1088021" y="2269660"/>
                  <a:pt x="1146961" y="2079670"/>
                  <a:pt x="1088021" y="2256501"/>
                </a:cubicBezTo>
                <a:cubicBezTo>
                  <a:pt x="1084163" y="2295083"/>
                  <a:pt x="1076446" y="2333473"/>
                  <a:pt x="1076446" y="2372248"/>
                </a:cubicBezTo>
                <a:cubicBezTo>
                  <a:pt x="1076446" y="2404215"/>
                  <a:pt x="1092270" y="2429644"/>
                  <a:pt x="1111170" y="2453270"/>
                </a:cubicBezTo>
                <a:cubicBezTo>
                  <a:pt x="1117987" y="2461792"/>
                  <a:pt x="1126603" y="2468703"/>
                  <a:pt x="1134319" y="2476420"/>
                </a:cubicBezTo>
                <a:cubicBezTo>
                  <a:pt x="1145894" y="2472562"/>
                  <a:pt x="1157829" y="2460039"/>
                  <a:pt x="1169043" y="2464845"/>
                </a:cubicBezTo>
                <a:cubicBezTo>
                  <a:pt x="1202964" y="2479383"/>
                  <a:pt x="1217394" y="2519497"/>
                  <a:pt x="1238491" y="2545868"/>
                </a:cubicBezTo>
                <a:cubicBezTo>
                  <a:pt x="1245308" y="2554389"/>
                  <a:pt x="1253924" y="2561301"/>
                  <a:pt x="1261641" y="2569017"/>
                </a:cubicBezTo>
                <a:cubicBezTo>
                  <a:pt x="1265499" y="2580592"/>
                  <a:pt x="1266447" y="2593589"/>
                  <a:pt x="1273215" y="2603741"/>
                </a:cubicBezTo>
                <a:cubicBezTo>
                  <a:pt x="1291038" y="2630475"/>
                  <a:pt x="1317044" y="2644534"/>
                  <a:pt x="1342664" y="2661615"/>
                </a:cubicBezTo>
                <a:cubicBezTo>
                  <a:pt x="1334408" y="2686383"/>
                  <a:pt x="1329057" y="2712586"/>
                  <a:pt x="1307940" y="2731063"/>
                </a:cubicBezTo>
                <a:cubicBezTo>
                  <a:pt x="1287002" y="2749384"/>
                  <a:pt x="1258164" y="2757688"/>
                  <a:pt x="1238491" y="2777361"/>
                </a:cubicBezTo>
                <a:cubicBezTo>
                  <a:pt x="1191352" y="2824500"/>
                  <a:pt x="1197841" y="2835266"/>
                  <a:pt x="1145894" y="2846810"/>
                </a:cubicBezTo>
                <a:cubicBezTo>
                  <a:pt x="1122984" y="2851901"/>
                  <a:pt x="1099595" y="2854526"/>
                  <a:pt x="1076446" y="2858384"/>
                </a:cubicBezTo>
                <a:cubicBezTo>
                  <a:pt x="1009107" y="2925726"/>
                  <a:pt x="1106170" y="2831686"/>
                  <a:pt x="1018572" y="2904683"/>
                </a:cubicBezTo>
                <a:cubicBezTo>
                  <a:pt x="973789" y="2942001"/>
                  <a:pt x="992722" y="2942604"/>
                  <a:pt x="937550" y="2974131"/>
                </a:cubicBezTo>
                <a:cubicBezTo>
                  <a:pt x="926957" y="2980184"/>
                  <a:pt x="914557" y="2982354"/>
                  <a:pt x="902826" y="2985706"/>
                </a:cubicBezTo>
                <a:cubicBezTo>
                  <a:pt x="801089" y="3014773"/>
                  <a:pt x="905059" y="2981102"/>
                  <a:pt x="821803" y="3008855"/>
                </a:cubicBezTo>
                <a:cubicBezTo>
                  <a:pt x="802512" y="3004997"/>
                  <a:pt x="783385" y="3000198"/>
                  <a:pt x="763929" y="2997280"/>
                </a:cubicBezTo>
                <a:cubicBezTo>
                  <a:pt x="706189" y="2988619"/>
                  <a:pt x="647900" y="2983730"/>
                  <a:pt x="590309" y="2974131"/>
                </a:cubicBezTo>
                <a:cubicBezTo>
                  <a:pt x="578274" y="2972125"/>
                  <a:pt x="567549" y="2964949"/>
                  <a:pt x="555585" y="2962556"/>
                </a:cubicBezTo>
                <a:cubicBezTo>
                  <a:pt x="509559" y="2953351"/>
                  <a:pt x="461217" y="2954250"/>
                  <a:pt x="416689" y="2939407"/>
                </a:cubicBezTo>
                <a:cubicBezTo>
                  <a:pt x="405114" y="2935549"/>
                  <a:pt x="392878" y="2933288"/>
                  <a:pt x="381965" y="2927832"/>
                </a:cubicBezTo>
                <a:cubicBezTo>
                  <a:pt x="369523" y="2921611"/>
                  <a:pt x="358816" y="2912399"/>
                  <a:pt x="347241" y="2904683"/>
                </a:cubicBezTo>
                <a:cubicBezTo>
                  <a:pt x="308659" y="2908541"/>
                  <a:pt x="270269" y="2916258"/>
                  <a:pt x="231494" y="2916258"/>
                </a:cubicBezTo>
                <a:cubicBezTo>
                  <a:pt x="114105" y="2916258"/>
                  <a:pt x="201857" y="2909484"/>
                  <a:pt x="127322" y="2881534"/>
                </a:cubicBezTo>
                <a:cubicBezTo>
                  <a:pt x="108901" y="2874626"/>
                  <a:pt x="88534" y="2874731"/>
                  <a:pt x="69448" y="2869959"/>
                </a:cubicBezTo>
                <a:cubicBezTo>
                  <a:pt x="57611" y="2867000"/>
                  <a:pt x="46299" y="2862242"/>
                  <a:pt x="34724" y="2858384"/>
                </a:cubicBezTo>
                <a:cubicBezTo>
                  <a:pt x="38582" y="2754212"/>
                  <a:pt x="35926" y="2649594"/>
                  <a:pt x="46299" y="2545868"/>
                </a:cubicBezTo>
                <a:cubicBezTo>
                  <a:pt x="47683" y="2532026"/>
                  <a:pt x="58979" y="2520304"/>
                  <a:pt x="69448" y="2511144"/>
                </a:cubicBezTo>
                <a:cubicBezTo>
                  <a:pt x="166766" y="2425991"/>
                  <a:pt x="104733" y="2487714"/>
                  <a:pt x="173621" y="2453270"/>
                </a:cubicBezTo>
                <a:cubicBezTo>
                  <a:pt x="186063" y="2447049"/>
                  <a:pt x="196770" y="2437837"/>
                  <a:pt x="208345" y="2430121"/>
                </a:cubicBezTo>
                <a:cubicBezTo>
                  <a:pt x="261411" y="2350521"/>
                  <a:pt x="228249" y="2369471"/>
                  <a:pt x="289367" y="2349098"/>
                </a:cubicBezTo>
                <a:cubicBezTo>
                  <a:pt x="317847" y="2320618"/>
                  <a:pt x="341186" y="2303332"/>
                  <a:pt x="358815" y="2268075"/>
                </a:cubicBezTo>
                <a:cubicBezTo>
                  <a:pt x="388865" y="2207975"/>
                  <a:pt x="348325" y="2255415"/>
                  <a:pt x="393540" y="2210202"/>
                </a:cubicBezTo>
                <a:cubicBezTo>
                  <a:pt x="397398" y="2198627"/>
                  <a:pt x="406219" y="2187629"/>
                  <a:pt x="405114" y="2175478"/>
                </a:cubicBezTo>
                <a:cubicBezTo>
                  <a:pt x="387665" y="1983547"/>
                  <a:pt x="388728" y="2172613"/>
                  <a:pt x="335666" y="2013432"/>
                </a:cubicBezTo>
                <a:cubicBezTo>
                  <a:pt x="318915" y="1963179"/>
                  <a:pt x="332718" y="1987335"/>
                  <a:pt x="289367" y="1943984"/>
                </a:cubicBezTo>
                <a:cubicBezTo>
                  <a:pt x="285509" y="1932409"/>
                  <a:pt x="284884" y="1919188"/>
                  <a:pt x="277793" y="1909260"/>
                </a:cubicBezTo>
                <a:cubicBezTo>
                  <a:pt x="252277" y="1873537"/>
                  <a:pt x="230138" y="1862057"/>
                  <a:pt x="196770" y="1839812"/>
                </a:cubicBezTo>
                <a:cubicBezTo>
                  <a:pt x="182215" y="1796148"/>
                  <a:pt x="178695" y="1775438"/>
                  <a:pt x="138897" y="1735640"/>
                </a:cubicBezTo>
                <a:lnTo>
                  <a:pt x="92598" y="1689341"/>
                </a:lnTo>
                <a:lnTo>
                  <a:pt x="69448" y="1666192"/>
                </a:lnTo>
                <a:cubicBezTo>
                  <a:pt x="61732" y="1643043"/>
                  <a:pt x="52217" y="1620417"/>
                  <a:pt x="46299" y="1596744"/>
                </a:cubicBezTo>
                <a:lnTo>
                  <a:pt x="23150" y="1504146"/>
                </a:lnTo>
                <a:cubicBezTo>
                  <a:pt x="27008" y="1446273"/>
                  <a:pt x="28319" y="1388173"/>
                  <a:pt x="34724" y="1330526"/>
                </a:cubicBezTo>
                <a:cubicBezTo>
                  <a:pt x="36071" y="1318400"/>
                  <a:pt x="38677" y="1305329"/>
                  <a:pt x="46299" y="1295802"/>
                </a:cubicBezTo>
                <a:cubicBezTo>
                  <a:pt x="70159" y="1265977"/>
                  <a:pt x="100314" y="1241787"/>
                  <a:pt x="127322" y="1214779"/>
                </a:cubicBezTo>
                <a:cubicBezTo>
                  <a:pt x="138897" y="1203204"/>
                  <a:pt x="148426" y="1189135"/>
                  <a:pt x="162046" y="1180055"/>
                </a:cubicBezTo>
                <a:cubicBezTo>
                  <a:pt x="173621" y="1172339"/>
                  <a:pt x="185907" y="1165596"/>
                  <a:pt x="196770" y="1156906"/>
                </a:cubicBezTo>
                <a:cubicBezTo>
                  <a:pt x="232660" y="1128194"/>
                  <a:pt x="207137" y="1134360"/>
                  <a:pt x="254643" y="1110607"/>
                </a:cubicBezTo>
                <a:cubicBezTo>
                  <a:pt x="350485" y="1062686"/>
                  <a:pt x="224577" y="1142225"/>
                  <a:pt x="324091" y="1075883"/>
                </a:cubicBezTo>
                <a:cubicBezTo>
                  <a:pt x="339001" y="911880"/>
                  <a:pt x="345295" y="997683"/>
                  <a:pt x="324091" y="902263"/>
                </a:cubicBezTo>
                <a:cubicBezTo>
                  <a:pt x="323254" y="898497"/>
                  <a:pt x="310596" y="822077"/>
                  <a:pt x="300942" y="809665"/>
                </a:cubicBezTo>
                <a:cubicBezTo>
                  <a:pt x="280843" y="783823"/>
                  <a:pt x="249654" y="767457"/>
                  <a:pt x="231494" y="740217"/>
                </a:cubicBezTo>
                <a:cubicBezTo>
                  <a:pt x="223778" y="728642"/>
                  <a:pt x="217035" y="716356"/>
                  <a:pt x="208345" y="705493"/>
                </a:cubicBezTo>
                <a:cubicBezTo>
                  <a:pt x="193992" y="687552"/>
                  <a:pt x="170521" y="669219"/>
                  <a:pt x="150471" y="659194"/>
                </a:cubicBezTo>
                <a:cubicBezTo>
                  <a:pt x="133870" y="650894"/>
                  <a:pt x="84276" y="639752"/>
                  <a:pt x="69448" y="636045"/>
                </a:cubicBezTo>
                <a:cubicBezTo>
                  <a:pt x="61732" y="624470"/>
                  <a:pt x="52520" y="613763"/>
                  <a:pt x="46299" y="601321"/>
                </a:cubicBezTo>
                <a:cubicBezTo>
                  <a:pt x="40843" y="590408"/>
                  <a:pt x="42346" y="576124"/>
                  <a:pt x="34724" y="566597"/>
                </a:cubicBezTo>
                <a:cubicBezTo>
                  <a:pt x="26034" y="555734"/>
                  <a:pt x="11575" y="551164"/>
                  <a:pt x="0" y="543448"/>
                </a:cubicBezTo>
                <a:cubicBezTo>
                  <a:pt x="3858" y="501007"/>
                  <a:pt x="2646" y="457796"/>
                  <a:pt x="11575" y="416126"/>
                </a:cubicBezTo>
                <a:cubicBezTo>
                  <a:pt x="14490" y="402524"/>
                  <a:pt x="28503" y="393844"/>
                  <a:pt x="34724" y="381402"/>
                </a:cubicBezTo>
                <a:cubicBezTo>
                  <a:pt x="40180" y="370489"/>
                  <a:pt x="40843" y="357591"/>
                  <a:pt x="46299" y="346678"/>
                </a:cubicBezTo>
                <a:cubicBezTo>
                  <a:pt x="52520" y="334236"/>
                  <a:pt x="63227" y="324396"/>
                  <a:pt x="69448" y="311954"/>
                </a:cubicBezTo>
                <a:cubicBezTo>
                  <a:pt x="74904" y="301041"/>
                  <a:pt x="73401" y="286757"/>
                  <a:pt x="81023" y="277230"/>
                </a:cubicBezTo>
                <a:cubicBezTo>
                  <a:pt x="89713" y="266367"/>
                  <a:pt x="104172" y="261797"/>
                  <a:pt x="115747" y="254080"/>
                </a:cubicBezTo>
                <a:cubicBezTo>
                  <a:pt x="136324" y="223215"/>
                  <a:pt x="142772" y="208625"/>
                  <a:pt x="173621" y="184632"/>
                </a:cubicBezTo>
                <a:cubicBezTo>
                  <a:pt x="195582" y="167551"/>
                  <a:pt x="223396" y="158007"/>
                  <a:pt x="243069" y="138334"/>
                </a:cubicBezTo>
                <a:cubicBezTo>
                  <a:pt x="250785" y="130617"/>
                  <a:pt x="255765" y="118320"/>
                  <a:pt x="266218" y="115184"/>
                </a:cubicBezTo>
                <a:cubicBezTo>
                  <a:pt x="296012" y="106246"/>
                  <a:pt x="327949" y="107468"/>
                  <a:pt x="358815" y="103610"/>
                </a:cubicBezTo>
                <a:cubicBezTo>
                  <a:pt x="399220" y="63205"/>
                  <a:pt x="371611" y="83912"/>
                  <a:pt x="451413" y="57311"/>
                </a:cubicBezTo>
                <a:lnTo>
                  <a:pt x="486137" y="45736"/>
                </a:lnTo>
                <a:cubicBezTo>
                  <a:pt x="497712" y="41878"/>
                  <a:pt x="515404" y="45074"/>
                  <a:pt x="520861" y="34161"/>
                </a:cubicBezTo>
                <a:lnTo>
                  <a:pt x="520861" y="34161"/>
                </a:lnTo>
                <a:close/>
              </a:path>
            </a:pathLst>
          </a:cu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4564260" y="3091820"/>
            <a:ext cx="4040188" cy="3816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3048000" algn="l"/>
              </a:tabLst>
              <a:defRPr/>
            </a:pPr>
            <a:endParaRPr lang="de-DE" sz="2800" dirty="0" smtClean="0"/>
          </a:p>
          <a:p>
            <a:pPr marL="358775" indent="-358775">
              <a:lnSpc>
                <a:spcPct val="130000"/>
              </a:lnSpc>
              <a:buFont typeface="Arial" pitchFamily="34" charset="0"/>
              <a:buChar char="•"/>
              <a:tabLst>
                <a:tab pos="3048000" algn="l"/>
              </a:tabLst>
            </a:pPr>
            <a:r>
              <a:rPr lang="de-DE" sz="4000" dirty="0" smtClean="0">
                <a:solidFill>
                  <a:srgbClr val="FF0000"/>
                </a:solidFill>
              </a:rPr>
              <a:t>18% der Mädchen &amp; </a:t>
            </a:r>
            <a:br>
              <a:rPr lang="de-DE" sz="4000" dirty="0" smtClean="0">
                <a:solidFill>
                  <a:srgbClr val="FF0000"/>
                </a:solidFill>
              </a:rPr>
            </a:br>
            <a:r>
              <a:rPr lang="de-DE" sz="4000" dirty="0" smtClean="0">
                <a:solidFill>
                  <a:srgbClr val="FF0000"/>
                </a:solidFill>
              </a:rPr>
              <a:t>21% der Burschen sind  übergewichtig, </a:t>
            </a:r>
            <a:br>
              <a:rPr lang="de-DE" sz="4000" dirty="0" smtClean="0">
                <a:solidFill>
                  <a:srgbClr val="FF0000"/>
                </a:solidFill>
              </a:rPr>
            </a:br>
            <a:r>
              <a:rPr lang="de-DE" sz="4000" dirty="0" smtClean="0">
                <a:solidFill>
                  <a:srgbClr val="FF0000"/>
                </a:solidFill>
              </a:rPr>
              <a:t>davon 8% </a:t>
            </a:r>
            <a:r>
              <a:rPr lang="de-DE" sz="4000" dirty="0" err="1" smtClean="0">
                <a:solidFill>
                  <a:srgbClr val="FF0000"/>
                </a:solidFill>
              </a:rPr>
              <a:t>adipös</a:t>
            </a:r>
            <a:r>
              <a:rPr lang="de-DE" sz="4000" dirty="0" smtClean="0">
                <a:solidFill>
                  <a:srgbClr val="FF0000"/>
                </a:solidFill>
              </a:rPr>
              <a:t>)</a:t>
            </a:r>
          </a:p>
          <a:p>
            <a:pPr marL="358775" indent="-358775">
              <a:lnSpc>
                <a:spcPct val="130000"/>
              </a:lnSpc>
              <a:buFont typeface="Arial" pitchFamily="34" charset="0"/>
              <a:buChar char="•"/>
              <a:tabLst>
                <a:tab pos="3048000" algn="l"/>
              </a:tabLst>
            </a:pPr>
            <a:r>
              <a:rPr lang="de-DE" sz="4000" dirty="0" smtClean="0">
                <a:solidFill>
                  <a:srgbClr val="FF0000"/>
                </a:solidFill>
                <a:sym typeface="Wingdings" pitchFamily="2" charset="2"/>
              </a:rPr>
              <a:t>In </a:t>
            </a:r>
            <a:r>
              <a:rPr lang="de-DE" sz="4000" dirty="0" smtClean="0">
                <a:solidFill>
                  <a:srgbClr val="FF0000"/>
                </a:solidFill>
              </a:rPr>
              <a:t>5 Jahren </a:t>
            </a:r>
            <a:r>
              <a:rPr lang="de-DE" sz="4000" dirty="0" smtClean="0">
                <a:solidFill>
                  <a:srgbClr val="FF0000"/>
                </a:solidFill>
                <a:sym typeface="Wingdings" pitchFamily="2" charset="2"/>
              </a:rPr>
              <a:t>Zahl der Übergewichtigen </a:t>
            </a:r>
            <a:r>
              <a:rPr lang="de-DE" sz="4000" dirty="0" smtClean="0">
                <a:solidFill>
                  <a:srgbClr val="FF0000"/>
                </a:solidFill>
              </a:rPr>
              <a:t>um 7% gestiegen</a:t>
            </a:r>
          </a:p>
          <a:p>
            <a:pPr algn="r">
              <a:lnSpc>
                <a:spcPct val="110000"/>
              </a:lnSpc>
              <a:tabLst>
                <a:tab pos="3048000" algn="l"/>
              </a:tabLst>
            </a:pPr>
            <a:r>
              <a:rPr lang="de-DE" sz="1400" dirty="0" smtClean="0">
                <a:hlinkClick r:id="rId4"/>
              </a:rPr>
              <a:t>Quelle: Österr. Ernährungsbericht 2008</a:t>
            </a:r>
            <a:endParaRPr lang="de-DE" sz="1400" dirty="0" smtClean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"/>
          </p:nvPr>
        </p:nvSpPr>
        <p:spPr>
          <a:xfrm>
            <a:off x="4645025" y="2744274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</a:rPr>
              <a:t>6-15jährige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51520" y="2812546"/>
            <a:ext cx="1475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Clipart</a:t>
            </a:r>
            <a:r>
              <a:rPr lang="de-DE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</a:t>
            </a:r>
            <a:r>
              <a:rPr lang="de-DE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105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ArtFavor</a:t>
            </a:r>
            <a:endParaRPr lang="de-DE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9" grpId="0" build="p"/>
      <p:bldP spid="16" grpId="0" animBg="1"/>
      <p:bldP spid="17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Österreichischer Ernährungsbericht 2008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800" b="1" dirty="0" smtClean="0"/>
              <a:t>Drei Hauptaussagen: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u="sng" dirty="0" smtClean="0"/>
              <a:t>Zunahme an Übergewichtigen seit 2003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Obwohl gleiche Kalorienzufuhr</a:t>
            </a:r>
            <a:br>
              <a:rPr lang="de-DE" sz="2800" dirty="0" smtClean="0"/>
            </a:br>
            <a:r>
              <a:rPr lang="de-DE" sz="2800" dirty="0" smtClean="0"/>
              <a:t>jedoch weniger Bewegung!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u="sng" dirty="0" smtClean="0"/>
              <a:t>Zu fettes Essen</a:t>
            </a:r>
            <a:r>
              <a:rPr lang="de-DE" sz="2800" dirty="0" smtClean="0"/>
              <a:t>:</a:t>
            </a:r>
            <a:br>
              <a:rPr lang="de-DE" sz="2800" dirty="0" smtClean="0"/>
            </a:br>
            <a:r>
              <a:rPr lang="de-DE" sz="2800" dirty="0" smtClean="0"/>
              <a:t> v.a. zu viele Fleisch- und Wurstwaren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u="sng" dirty="0" smtClean="0"/>
              <a:t>Zu salziges Essen</a:t>
            </a:r>
            <a:r>
              <a:rPr lang="de-DE" sz="2800" dirty="0" smtClean="0"/>
              <a:t>:</a:t>
            </a:r>
            <a:br>
              <a:rPr lang="de-DE" sz="2800" dirty="0" smtClean="0"/>
            </a:br>
            <a:r>
              <a:rPr lang="de-DE" sz="2800" dirty="0" smtClean="0"/>
              <a:t>v.a. Salz in vielen Fertigprodukten und </a:t>
            </a:r>
            <a:br>
              <a:rPr lang="de-DE" sz="2800" dirty="0" smtClean="0"/>
            </a:br>
            <a:r>
              <a:rPr lang="de-DE" sz="2800" dirty="0" smtClean="0"/>
              <a:t>-speisen</a:t>
            </a:r>
          </a:p>
          <a:p>
            <a:pPr marL="0" indent="0">
              <a:spcBef>
                <a:spcPts val="1200"/>
              </a:spcBef>
              <a:buNone/>
            </a:pPr>
            <a:endParaRPr lang="de-DE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Österreichische Ernährungspyramide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Seit 2010: </a:t>
            </a:r>
            <a:br>
              <a:rPr lang="de-DE" dirty="0" smtClean="0"/>
            </a:br>
            <a:r>
              <a:rPr lang="de-DE" b="1" dirty="0" smtClean="0"/>
              <a:t>Neue</a:t>
            </a:r>
            <a:r>
              <a:rPr lang="de-DE" dirty="0" smtClean="0"/>
              <a:t> Ernährungspyramide in Österreich</a:t>
            </a:r>
          </a:p>
          <a:p>
            <a:r>
              <a:rPr lang="de-DE" b="1" dirty="0" smtClean="0"/>
              <a:t>Wichtigste Botschaft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Nichts ist verboten - es kommt nur auf die Auswahl der Lebensmittel und die Mengen an!</a:t>
            </a:r>
          </a:p>
          <a:p>
            <a:endParaRPr lang="de-DE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de-DE" sz="2800" b="1" dirty="0" smtClean="0">
                <a:solidFill>
                  <a:srgbClr val="C00000"/>
                </a:solidFill>
              </a:rPr>
              <a:t>Wie kann die Pyramide aufgebaut sein?</a:t>
            </a:r>
            <a:endParaRPr lang="de-DE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Grafik 39" descr="Pyramide_lee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1916832"/>
            <a:ext cx="604751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6702" y="3412528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30891" y="1117937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276872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42912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136" y="1124864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1244" y="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58924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34666" y="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443800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48384" y="2276992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64000" y="1146675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48264" y="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833629" y="2276992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print"/>
          <a:srcRect b="151"/>
          <a:stretch>
            <a:fillRect/>
          </a:stretch>
        </p:blipFill>
        <p:spPr bwMode="auto">
          <a:xfrm>
            <a:off x="6948384" y="1124744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94364" y="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813949" y="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64000" y="229335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2295922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555380" y="1124744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064000" y="0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064000" y="3440025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1143794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483372" y="0"/>
            <a:ext cx="1170739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3429000"/>
            <a:ext cx="1043608" cy="97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hteck 27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Bildquelle: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5652120" y="4653136"/>
            <a:ext cx="316835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Baut die Würfel der Ernährungspyramide aus den Vorlagen  zusammen!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Fragen zur Pyramide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u="sng" dirty="0" smtClean="0"/>
              <a:t>Diskutiert mit Hilfe der Würfel:</a:t>
            </a:r>
          </a:p>
          <a:p>
            <a:r>
              <a:rPr lang="de-DE" dirty="0" smtClean="0"/>
              <a:t>Was stellen die einzelnen Würfel dar?</a:t>
            </a:r>
          </a:p>
          <a:p>
            <a:r>
              <a:rPr lang="de-DE" dirty="0" smtClean="0"/>
              <a:t>Wo sollten die Würfel in der Pyramide sitzen?</a:t>
            </a:r>
          </a:p>
          <a:p>
            <a:r>
              <a:rPr lang="de-DE" dirty="0" smtClean="0"/>
              <a:t>Warum ist die Form der Ernährungsempfehlung eine Pyramide?</a:t>
            </a:r>
          </a:p>
          <a:p>
            <a:r>
              <a:rPr lang="de-DE" dirty="0" smtClean="0"/>
              <a:t>Was glaubt ihr: </a:t>
            </a:r>
            <a:br>
              <a:rPr lang="de-DE" dirty="0" smtClean="0"/>
            </a:br>
            <a:r>
              <a:rPr lang="de-DE" dirty="0" smtClean="0"/>
              <a:t>Wie viel Menge stellt ein Würfel dar &amp; wie oft ist jede Ebene „erlaubt“? </a:t>
            </a:r>
            <a:br>
              <a:rPr lang="de-DE" dirty="0" smtClean="0"/>
            </a:br>
            <a:r>
              <a:rPr lang="de-DE" dirty="0" smtClean="0"/>
              <a:t>(1mal pro Tag, Woche, Jahr,..)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de-DE" b="1" dirty="0" smtClean="0">
                <a:solidFill>
                  <a:srgbClr val="FF0000"/>
                </a:solidFill>
                <a:sym typeface="Wingdings" pitchFamily="2" charset="2"/>
              </a:rPr>
              <a:t>Baut die überlegte Pyramide auf!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552" y="-1"/>
            <a:ext cx="839896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2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Bildquelle: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5004048" y="188640"/>
            <a:ext cx="4005784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spc="60" dirty="0" smtClean="0"/>
              <a:t>Das ist die neue österreichische Ernährungspyramide!</a:t>
            </a:r>
            <a:endParaRPr lang="de-DE" sz="2800" b="1" spc="60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692696"/>
            <a:ext cx="1015663" cy="54726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sz="5400" b="1" spc="600" dirty="0" smtClean="0">
                <a:solidFill>
                  <a:srgbClr val="89E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AUFLÖSUNG</a:t>
            </a:r>
            <a:endParaRPr lang="de-DE" sz="5400" b="1" spc="600" dirty="0">
              <a:solidFill>
                <a:srgbClr val="89E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5636880" y="1840632"/>
            <a:ext cx="3384000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Vergleicht mit eurer Pyramide:</a:t>
            </a:r>
            <a:br>
              <a:rPr lang="de-DE" sz="2400" dirty="0" smtClean="0"/>
            </a:br>
            <a:r>
              <a:rPr lang="de-DE" sz="2400" dirty="0" smtClean="0"/>
              <a:t>Wo sind Unterschiede? </a:t>
            </a:r>
            <a:br>
              <a:rPr lang="de-DE" sz="2400" dirty="0" smtClean="0"/>
            </a:br>
            <a:r>
              <a:rPr lang="de-DE" sz="2400" dirty="0" smtClean="0"/>
              <a:t>Wo Gleichheiten?</a:t>
            </a:r>
            <a:endParaRPr lang="de-DE" sz="2400" dirty="0"/>
          </a:p>
        </p:txBody>
      </p:sp>
      <p:sp>
        <p:nvSpPr>
          <p:cNvPr id="7" name="Abgerundetes Rechteck 6"/>
          <p:cNvSpPr/>
          <p:nvPr/>
        </p:nvSpPr>
        <p:spPr>
          <a:xfrm>
            <a:off x="6300192" y="3501008"/>
            <a:ext cx="2720688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Baut die richtige Pyramide nach und schaut euch die Ebenen an!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Viel trinken</a:t>
            </a:r>
            <a:br>
              <a:rPr lang="de-DE" dirty="0" smtClean="0"/>
            </a:br>
            <a:r>
              <a:rPr lang="de-DE" sz="3100" dirty="0" smtClean="0"/>
              <a:t>über den Tag verteilt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6 Portionen </a:t>
            </a:r>
            <a:r>
              <a:rPr lang="de-DE" dirty="0" smtClean="0"/>
              <a:t>= 1,5 </a:t>
            </a:r>
            <a:r>
              <a:rPr lang="de-DE" dirty="0" smtClean="0"/>
              <a:t>Liter </a:t>
            </a:r>
            <a:r>
              <a:rPr lang="de-DE" dirty="0" smtClean="0"/>
              <a:t>alkoholfreie, energiearme Getränke</a:t>
            </a:r>
            <a:endParaRPr lang="de-DE" dirty="0" smtClean="0"/>
          </a:p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Wasser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Mineralwasser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ungesüßte 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Früchte-</a:t>
            </a:r>
            <a:r>
              <a:rPr lang="de-DE" dirty="0" smtClean="0"/>
              <a:t> oder 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Kräutertees</a:t>
            </a:r>
            <a:r>
              <a:rPr lang="de-DE" dirty="0" smtClean="0"/>
              <a:t>, stark verdünnte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Frucht-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oder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Gemüsesäfte</a:t>
            </a:r>
          </a:p>
          <a:p>
            <a:r>
              <a:rPr lang="de-DE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Kaffee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oder </a:t>
            </a:r>
            <a:r>
              <a:rPr lang="de-DE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Schwarztee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sind in Ordnung (3-4 Tassen)</a:t>
            </a:r>
          </a:p>
        </p:txBody>
      </p:sp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188939" y="6643132"/>
            <a:ext cx="874846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Bild-&amp; Textquelle im Dokument: http://www.bmg.gv.at/cms/site/attachments/9/6/2/CH0773/CMS1267705195912/druck_ernaehrungspyramide.pdf </a:t>
            </a:r>
            <a:endParaRPr lang="de-DE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797152"/>
            <a:ext cx="108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2852936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bgerundetes Rechteck 10"/>
          <p:cNvSpPr/>
          <p:nvPr/>
        </p:nvSpPr>
        <p:spPr>
          <a:xfrm>
            <a:off x="6927368" y="260648"/>
            <a:ext cx="1965112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1 Portion =</a:t>
            </a:r>
            <a:br>
              <a:rPr lang="de-DE" sz="2800" b="1" dirty="0" smtClean="0"/>
            </a:br>
            <a:r>
              <a:rPr lang="de-DE" sz="2800" b="1" dirty="0" smtClean="0"/>
              <a:t>1 Glas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Bildschirmpräsentation (4:3)</PresentationFormat>
  <Paragraphs>125</Paragraphs>
  <Slides>19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Larissa-Design</vt:lpstr>
      <vt:lpstr>Neue österreichische Ernährungspyramide</vt:lpstr>
      <vt:lpstr>Essen wir uns krank?</vt:lpstr>
      <vt:lpstr>Fakten</vt:lpstr>
      <vt:lpstr>Österreichischer Ernährungsbericht 2008</vt:lpstr>
      <vt:lpstr>Österreichische Ernährungspyramide</vt:lpstr>
      <vt:lpstr>Folie 6</vt:lpstr>
      <vt:lpstr>Fragen zur Pyramide</vt:lpstr>
      <vt:lpstr>Folie 8</vt:lpstr>
      <vt:lpstr>Viel trinken über den Tag verteilt</vt:lpstr>
      <vt:lpstr>Gemüse &amp; Obst 5 mal täglich</vt:lpstr>
      <vt:lpstr>Vorbeugender Aspekt</vt:lpstr>
      <vt:lpstr>Getreide und Kartoffeln 4 mal täglich</vt:lpstr>
      <vt:lpstr>Milch und Milchprodukte 3 mal täglich</vt:lpstr>
      <vt:lpstr>Fisch  1-2 mal wöchentlich</vt:lpstr>
      <vt:lpstr>Fleisch, Wurst &amp; Eier mäßig - 3 mal wöchentlich</vt:lpstr>
      <vt:lpstr>Fette und Öle Qualität vor Menge</vt:lpstr>
      <vt:lpstr>Fettes, Süßes und Salziges sparsam</vt:lpstr>
      <vt:lpstr>Körperliche Aktivität </vt:lpstr>
      <vt:lpstr>Das dicke Ende vom Babyspeck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Veronika Kunnert-Wernhart</dc:creator>
  <cp:lastModifiedBy>Veronika Kunnert-Wernhart</cp:lastModifiedBy>
  <cp:revision>36</cp:revision>
  <dcterms:created xsi:type="dcterms:W3CDTF">2010-09-26T16:47:17Z</dcterms:created>
  <dcterms:modified xsi:type="dcterms:W3CDTF">2011-05-02T10:27:45Z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207793</vt:lpwstr>
  </property>
  <property fmtid="{D5CDD505-2E9C-101B-9397-08002B2CF9AE}" pid="3" name="NXPowerLiteVersion">
    <vt:lpwstr>D4.1.2</vt:lpwstr>
  </property>
</Properties>
</file>