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8" r:id="rId17"/>
    <p:sldId id="287" r:id="rId18"/>
    <p:sldId id="289" r:id="rId19"/>
    <p:sldId id="290" r:id="rId20"/>
    <p:sldId id="291" r:id="rId21"/>
    <p:sldId id="273" r:id="rId22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14" autoAdjust="0"/>
  </p:normalViewPr>
  <p:slideViewPr>
    <p:cSldViewPr>
      <p:cViewPr>
        <p:scale>
          <a:sx n="75" d="100"/>
          <a:sy n="75" d="100"/>
        </p:scale>
        <p:origin x="-2028" y="-7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444" y="-10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AT" smtClean="0"/>
              <a:t>Der Mittelstrich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AT" smtClean="0"/>
              <a:t>3. Dezember 2011</a:t>
            </a:r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AT" smtClean="0"/>
              <a:t>Primoschitz, IM05 FPRS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B317E-E68A-4057-A641-BA9BD551E44A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072100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AT" smtClean="0"/>
              <a:t>Der Mittelstrich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AT" smtClean="0"/>
              <a:t>3. Dezember 2011</a:t>
            </a:r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AT" smtClean="0"/>
              <a:t>Primoschitz, IM05 FPRS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192FF-0E01-49D8-8F88-A2F3DFFA7361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5193413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bgerundetes Rechteck 12"/>
          <p:cNvSpPr/>
          <p:nvPr/>
        </p:nvSpPr>
        <p:spPr>
          <a:xfrm>
            <a:off x="65313" y="12117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95400" y="290892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59ADE-60B3-4F30-8D1A-D41D2E854298}" type="datetime4">
              <a:rPr lang="de-DE" smtClean="0"/>
              <a:t>1. März 2012</a:t>
            </a:fld>
            <a:endParaRPr lang="de-AT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A. Primoschitz, FIB 2</a:t>
            </a:r>
            <a:endParaRPr lang="de-AT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BF568E2-6D31-4CDA-9D38-FC5A7083A236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7" name="Rechteck 6"/>
          <p:cNvSpPr/>
          <p:nvPr/>
        </p:nvSpPr>
        <p:spPr>
          <a:xfrm>
            <a:off x="62931" y="874443"/>
            <a:ext cx="9021537" cy="1527349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62931" y="788140"/>
            <a:ext cx="9021537" cy="1205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sq" cmpd="sng" algn="ctr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62931" y="2310356"/>
            <a:ext cx="9021537" cy="110532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9050" cap="sq" cmpd="sng" algn="ctr">
            <a:solidFill>
              <a:schemeClr val="accent3">
                <a:lumMod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874443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7978-A8FD-4566-9D26-A59A74F2D23F}" type="datetime4">
              <a:rPr lang="de-DE" smtClean="0"/>
              <a:t>1. März 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de-AT" smtClean="0"/>
              <a:t>A. Primoschitz, FIB 2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BF568E2-6D31-4CDA-9D38-FC5A7083A236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11" name="Rechtec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E250-F7E5-4A9D-832F-EB7EFBA241DF}" type="datetime4">
              <a:rPr lang="de-DE" smtClean="0"/>
              <a:t>1. März 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A. Primoschitz, FIB 2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71EF8-1ADB-4AD8-B2D5-9F5E6F5FEBB1}" type="datetime4">
              <a:rPr lang="de-DE" smtClean="0"/>
              <a:t>1. März 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A. Primoschitz, FIB 2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7E9E-46BD-45F4-A18D-EBD847541A51}" type="datetime4">
              <a:rPr lang="de-DE" smtClean="0"/>
              <a:t>1. März 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A. Primoschitz, FIB 2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buClr>
                <a:schemeClr val="accent5"/>
              </a:buClr>
              <a:defRPr sz="2600"/>
            </a:lvl2pPr>
            <a:lvl3pPr>
              <a:spcBef>
                <a:spcPts val="1200"/>
              </a:spcBef>
              <a:buSzPct val="150000"/>
              <a:buFont typeface="Verdana" pitchFamily="34" charset="0"/>
              <a:buChar char="―"/>
              <a:defRPr sz="2400"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99592" y="620688"/>
            <a:ext cx="7776864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4000" b="1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CFED6-87E4-486C-9D60-BEF03BAE867A}" type="datetime4">
              <a:rPr lang="de-DE" smtClean="0"/>
              <a:t>1. März 2012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A. Primoschitz, FIB 2</a:t>
            </a:r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>
          <a:xfrm>
            <a:off x="914400" y="1484784"/>
            <a:ext cx="3733800" cy="4649316"/>
          </a:xfrm>
        </p:spPr>
        <p:txBody>
          <a:bodyPr vert="horz"/>
          <a:lstStyle/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13" name="Inhaltsplatzhalter 12"/>
          <p:cNvSpPr>
            <a:spLocks noGrp="1"/>
          </p:cNvSpPr>
          <p:nvPr>
            <p:ph sz="half" idx="4"/>
          </p:nvPr>
        </p:nvSpPr>
        <p:spPr>
          <a:xfrm>
            <a:off x="4953000" y="1484784"/>
            <a:ext cx="3733800" cy="4649316"/>
          </a:xfrm>
        </p:spPr>
        <p:txBody>
          <a:bodyPr vert="horz"/>
          <a:lstStyle/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bgerundetes Rechtec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48680"/>
            <a:ext cx="7772400" cy="786011"/>
          </a:xfrm>
        </p:spPr>
        <p:txBody>
          <a:bodyPr anchor="b" anchorCtr="0"/>
          <a:lstStyle>
            <a:lvl1pPr algn="l">
              <a:buNone/>
              <a:defRPr sz="4000" b="1" cap="none"/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1484784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770A7-CCC0-46AD-88C7-C8F4C8369CFF}" type="datetime4">
              <a:rPr lang="de-DE" smtClean="0"/>
              <a:t>1. März 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de-AT" smtClean="0"/>
              <a:t>A. Primoschitz, FIB 2</a:t>
            </a:r>
            <a:endParaRPr lang="de-AT"/>
          </a:p>
        </p:txBody>
      </p:sp>
      <p:sp>
        <p:nvSpPr>
          <p:cNvPr id="7" name="Rechteck 6"/>
          <p:cNvSpPr/>
          <p:nvPr/>
        </p:nvSpPr>
        <p:spPr>
          <a:xfrm flipV="1">
            <a:off x="69412" y="1393344"/>
            <a:ext cx="9013515" cy="9144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9146" y="1340768"/>
            <a:ext cx="9013781" cy="4571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sq" cmpd="sng" algn="ctr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8306" y="1484784"/>
            <a:ext cx="9014621" cy="4572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26368" y="6208776"/>
            <a:ext cx="457200" cy="457200"/>
          </a:xfrm>
        </p:spPr>
        <p:txBody>
          <a:bodyPr/>
          <a:lstStyle/>
          <a:p>
            <a:fld id="{5BF568E2-6D31-4CDA-9D38-FC5A7083A236}" type="slidenum">
              <a:rPr lang="de-AT" smtClean="0"/>
              <a:pPr/>
              <a:t>‹Nr.›</a:t>
            </a:fld>
            <a:endParaRPr lang="de-AT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3EB5F-BEF1-4BC1-8327-8B97AC17304A}" type="datetime4">
              <a:rPr lang="de-DE" smtClean="0"/>
              <a:t>1. März 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A. Primoschitz, FIB 2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191A-7EE2-48A2-9790-F623E9E69BDA}" type="datetime4">
              <a:rPr lang="de-DE" smtClean="0"/>
              <a:t>1. März 2012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A. Primoschitz, FIB 2</a:t>
            </a:r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8AFA-BEDD-4DC4-B32D-BFB046B2FED5}" type="datetime4">
              <a:rPr lang="de-DE" smtClean="0"/>
              <a:t>1. März 2012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A. Primoschitz, FIB 2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643B-B8DC-4ED6-8005-DD6D3376B7EE}" type="datetime4">
              <a:rPr lang="de-DE" smtClean="0"/>
              <a:t>1. März 2012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A. Primoschitz, FIB 2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bgerundetes Rechtec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C1F0-8816-44E4-AAC9-1FB60008CDA5}" type="datetime4">
              <a:rPr lang="de-DE" smtClean="0"/>
              <a:t>1. März 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A. Primoschitz, FIB 2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Abgerundetes Rechtec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D969F11-348B-41C2-8E07-134E2D3CC62A}" type="datetime4">
              <a:rPr lang="de-DE" smtClean="0"/>
              <a:t>1. März 2012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226368" y="6210300"/>
            <a:ext cx="457200" cy="4572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BF568E2-6D31-4CDA-9D38-FC5A7083A236}" type="slidenum">
              <a:rPr lang="de-AT" smtClean="0"/>
              <a:pPr/>
              <a:t>‹Nr.›</a:t>
            </a:fld>
            <a:endParaRPr lang="de-A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b="1" kern="1200">
          <a:solidFill>
            <a:schemeClr val="accent3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514350" indent="-514350" algn="l" rtl="0" eaLnBrk="1" latinLnBrk="0" hangingPunct="1">
        <a:spcBef>
          <a:spcPts val="580"/>
        </a:spcBef>
        <a:buClr>
          <a:schemeClr val="accent3">
            <a:lumMod val="75000"/>
          </a:schemeClr>
        </a:buClr>
        <a:buSzPct val="95000"/>
        <a:buFont typeface="+mj-lt"/>
        <a:buAutoNum type="alphaLcParenR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5">
            <a:lumMod val="60000"/>
            <a:lumOff val="40000"/>
          </a:schemeClr>
        </a:buClr>
        <a:buSzPct val="65000"/>
        <a:buFont typeface="Wingdings 2" pitchFamily="18" charset="2"/>
        <a:buChar char="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3">
            <a:lumMod val="60000"/>
            <a:lumOff val="40000"/>
          </a:schemeClr>
        </a:buClr>
        <a:buSzPct val="90000"/>
        <a:buFont typeface="Symbol" pitchFamily="18" charset="2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5">
            <a:lumMod val="75000"/>
          </a:schemeClr>
        </a:buClr>
        <a:buSzPct val="80000"/>
        <a:buFont typeface="Courier New" pitchFamily="49" charset="0"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>
            <a:lumMod val="60000"/>
            <a:lumOff val="40000"/>
          </a:schemeClr>
        </a:buClr>
        <a:buSzPct val="60000"/>
        <a:buFont typeface="Wingdings" pitchFamily="2" charset="2"/>
        <a:buChar char="§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95400" y="2492896"/>
            <a:ext cx="6400800" cy="1600200"/>
          </a:xfrm>
        </p:spPr>
        <p:txBody>
          <a:bodyPr/>
          <a:lstStyle/>
          <a:p>
            <a:r>
              <a:rPr lang="de-AT" dirty="0" smtClean="0"/>
              <a:t>Andrea Primoschitz</a:t>
            </a:r>
          </a:p>
          <a:p>
            <a:endParaRPr lang="de-AT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Der Serienbrief</a:t>
            </a:r>
            <a:endParaRPr lang="de-AT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356992"/>
            <a:ext cx="39719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IV. f)Umsetzung im Word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A7AB-6AD2-4131-979C-A9587822288E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10</a:t>
            </a:fld>
            <a:endParaRPr lang="de-A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2991" t="30023" r="37870" b="14641"/>
          <a:stretch>
            <a:fillRect/>
          </a:stretch>
        </p:blipFill>
        <p:spPr bwMode="auto">
          <a:xfrm>
            <a:off x="1043608" y="1628800"/>
            <a:ext cx="7056784" cy="4470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1331640" y="2780928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Neues Dialogfenster öffnet sich. </a:t>
            </a:r>
            <a:br>
              <a:rPr lang="de-AT" dirty="0" smtClean="0"/>
            </a:br>
            <a:r>
              <a:rPr lang="de-AT" dirty="0" smtClean="0"/>
              <a:t>Spalten anpassen und Adressliste öffnet sich.</a:t>
            </a:r>
            <a:endParaRPr lang="de-AT" dirty="0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2627784" y="3573016"/>
            <a:ext cx="216024" cy="2304256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hteck 18"/>
          <p:cNvSpPr/>
          <p:nvPr/>
        </p:nvSpPr>
        <p:spPr>
          <a:xfrm>
            <a:off x="4716016" y="1628800"/>
            <a:ext cx="3312368" cy="2808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/>
          <a:srcRect l="38505" t="30023" r="38430" b="35316"/>
          <a:stretch>
            <a:fillRect/>
          </a:stretch>
        </p:blipFill>
        <p:spPr bwMode="auto">
          <a:xfrm>
            <a:off x="4716016" y="1628800"/>
            <a:ext cx="3312368" cy="2799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Gerade Verbindung mit Pfeil 11"/>
          <p:cNvCxnSpPr/>
          <p:nvPr/>
        </p:nvCxnSpPr>
        <p:spPr>
          <a:xfrm flipV="1">
            <a:off x="2987824" y="4149080"/>
            <a:ext cx="2088232" cy="1728192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IV. h)Umsetzung im Word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A7AB-6AD2-4131-979C-A9587822288E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11</a:t>
            </a:fld>
            <a:endParaRPr lang="de-AT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5012010" cy="423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Gerade Verbindung mit Pfeil 10"/>
          <p:cNvCxnSpPr/>
          <p:nvPr/>
        </p:nvCxnSpPr>
        <p:spPr>
          <a:xfrm flipH="1">
            <a:off x="5652120" y="1988840"/>
            <a:ext cx="1800200" cy="36004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>
            <a:off x="5652120" y="2348880"/>
            <a:ext cx="1800200" cy="36004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IV. i)Umsetzung im Word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A7AB-6AD2-4131-979C-A9587822288E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12</a:t>
            </a:fld>
            <a:endParaRPr lang="de-AT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r="26170" b="55530"/>
          <a:stretch>
            <a:fillRect/>
          </a:stretch>
        </p:blipFill>
        <p:spPr bwMode="auto">
          <a:xfrm>
            <a:off x="251520" y="1268760"/>
            <a:ext cx="871296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t="67623" r="26170" b="-8210"/>
          <a:stretch>
            <a:fillRect/>
          </a:stretch>
        </p:blipFill>
        <p:spPr bwMode="auto">
          <a:xfrm>
            <a:off x="251520" y="3284984"/>
            <a:ext cx="8712968" cy="19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IV. j)Umsetzung im Word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A7AB-6AD2-4131-979C-A9587822288E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13</a:t>
            </a:fld>
            <a:endParaRPr lang="de-AT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t="5901" b="2751"/>
          <a:stretch>
            <a:fillRect/>
          </a:stretch>
        </p:blipFill>
        <p:spPr bwMode="auto">
          <a:xfrm>
            <a:off x="762000" y="1412776"/>
            <a:ext cx="762000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ad 6"/>
          <p:cNvSpPr/>
          <p:nvPr/>
        </p:nvSpPr>
        <p:spPr>
          <a:xfrm>
            <a:off x="1619672" y="4293096"/>
            <a:ext cx="2952328" cy="1224136"/>
          </a:xfrm>
          <a:prstGeom prst="donut">
            <a:avLst>
              <a:gd name="adj" fmla="val 83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IV. k)Umsetzung im Word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A7AB-6AD2-4131-979C-A9587822288E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14</a:t>
            </a:fld>
            <a:endParaRPr lang="de-AT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70162" t="84839" b="3401"/>
          <a:stretch>
            <a:fillRect/>
          </a:stretch>
        </p:blipFill>
        <p:spPr bwMode="auto">
          <a:xfrm>
            <a:off x="1043608" y="4653136"/>
            <a:ext cx="6536773" cy="144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70162" t="15120" b="58000"/>
          <a:stretch>
            <a:fillRect/>
          </a:stretch>
        </p:blipFill>
        <p:spPr bwMode="auto">
          <a:xfrm>
            <a:off x="1043608" y="1340768"/>
            <a:ext cx="6536773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IV. l)Umsetzung im Word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A7AB-6AD2-4131-979C-A9587822288E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15</a:t>
            </a:fld>
            <a:endParaRPr lang="de-AT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593" y="1590674"/>
            <a:ext cx="8173409" cy="428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Gerade Verbindung mit Pfeil 9"/>
          <p:cNvCxnSpPr/>
          <p:nvPr/>
        </p:nvCxnSpPr>
        <p:spPr>
          <a:xfrm flipV="1">
            <a:off x="5508104" y="5229200"/>
            <a:ext cx="1944216" cy="432048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978080" cy="1143000"/>
          </a:xfrm>
        </p:spPr>
        <p:txBody>
          <a:bodyPr/>
          <a:lstStyle/>
          <a:p>
            <a:r>
              <a:rPr lang="de-AT" dirty="0" smtClean="0"/>
              <a:t>IV. m)Umsetzung im Word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A7AB-6AD2-4131-979C-A9587822288E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16</a:t>
            </a:fld>
            <a:endParaRPr lang="de-AT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 b="29452"/>
          <a:stretch>
            <a:fillRect/>
          </a:stretch>
        </p:blipFill>
        <p:spPr bwMode="auto">
          <a:xfrm>
            <a:off x="539552" y="1412776"/>
            <a:ext cx="410445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 l="21178" t="20600" r="54252" b="43280"/>
          <a:stretch>
            <a:fillRect/>
          </a:stretch>
        </p:blipFill>
        <p:spPr bwMode="auto">
          <a:xfrm>
            <a:off x="4788024" y="1412776"/>
            <a:ext cx="409273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Gerade Verbindung mit Pfeil 11"/>
          <p:cNvCxnSpPr/>
          <p:nvPr/>
        </p:nvCxnSpPr>
        <p:spPr>
          <a:xfrm flipV="1">
            <a:off x="6084168" y="2852936"/>
            <a:ext cx="936104" cy="864096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IV. n)Umsetzung im Word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A7AB-6AD2-4131-979C-A9587822288E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17</a:t>
            </a:fld>
            <a:endParaRPr lang="de-AT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l="11573" t="30760" r="46848" b="34800"/>
          <a:stretch>
            <a:fillRect/>
          </a:stretch>
        </p:blipFill>
        <p:spPr bwMode="auto">
          <a:xfrm>
            <a:off x="1043608" y="2204864"/>
            <a:ext cx="633670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feld 8"/>
          <p:cNvSpPr txBox="1"/>
          <p:nvPr/>
        </p:nvSpPr>
        <p:spPr>
          <a:xfrm>
            <a:off x="1115616" y="1556792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An die gewünschte Position mit der Maus / Adressblock / ok =&gt; Feld wird eingefügt. So mit allen Felder verfahren.  </a:t>
            </a:r>
            <a:endParaRPr lang="de-AT" dirty="0"/>
          </a:p>
        </p:txBody>
      </p:sp>
      <p:cxnSp>
        <p:nvCxnSpPr>
          <p:cNvPr id="10" name="Gerade Verbindung mit Pfeil 9"/>
          <p:cNvCxnSpPr/>
          <p:nvPr/>
        </p:nvCxnSpPr>
        <p:spPr>
          <a:xfrm flipH="1">
            <a:off x="1835696" y="2204864"/>
            <a:ext cx="3168352" cy="1872208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IV. o)Umsetzung im Word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A7AB-6AD2-4131-979C-A9587822288E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18</a:t>
            </a:fld>
            <a:endParaRPr lang="de-AT" dirty="0"/>
          </a:p>
        </p:txBody>
      </p:sp>
      <p:sp>
        <p:nvSpPr>
          <p:cNvPr id="9" name="Textfeld 8"/>
          <p:cNvSpPr txBox="1"/>
          <p:nvPr/>
        </p:nvSpPr>
        <p:spPr>
          <a:xfrm>
            <a:off x="1115616" y="1556792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An die gewünschte Position mit der Maus / Adressblock / ok =&gt; Feld wird eingefügt. So mit allen Felder verfahren.  </a:t>
            </a:r>
            <a:endParaRPr lang="de-AT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l="10155" t="43360" r="60078" b="22201"/>
          <a:stretch>
            <a:fillRect/>
          </a:stretch>
        </p:blipFill>
        <p:spPr bwMode="auto">
          <a:xfrm>
            <a:off x="1403648" y="2412887"/>
            <a:ext cx="5544616" cy="3608401"/>
          </a:xfrm>
          <a:prstGeom prst="rect">
            <a:avLst/>
          </a:prstGeom>
          <a:ln w="3175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cxnSp>
        <p:nvCxnSpPr>
          <p:cNvPr id="10" name="Gerade Verbindung mit Pfeil 9"/>
          <p:cNvCxnSpPr/>
          <p:nvPr/>
        </p:nvCxnSpPr>
        <p:spPr>
          <a:xfrm flipH="1">
            <a:off x="3203848" y="2852936"/>
            <a:ext cx="1800200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H="1">
            <a:off x="3131840" y="5733256"/>
            <a:ext cx="1800200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IV. p)Umsetzung im Word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A7AB-6AD2-4131-979C-A9587822288E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19</a:t>
            </a:fld>
            <a:endParaRPr lang="de-AT" dirty="0"/>
          </a:p>
        </p:txBody>
      </p:sp>
      <p:sp>
        <p:nvSpPr>
          <p:cNvPr id="9" name="Textfeld 8"/>
          <p:cNvSpPr txBox="1"/>
          <p:nvPr/>
        </p:nvSpPr>
        <p:spPr>
          <a:xfrm>
            <a:off x="1115616" y="155679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Schritt 5 von 6: Vorschau und Kontrolle</a:t>
            </a:r>
            <a:endParaRPr lang="de-AT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 l="11256" t="44120" r="60395" b="13881"/>
          <a:stretch>
            <a:fillRect/>
          </a:stretch>
        </p:blipFill>
        <p:spPr bwMode="auto">
          <a:xfrm>
            <a:off x="1187624" y="2132856"/>
            <a:ext cx="4320480" cy="36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2" name="Gerade Verbindung mit Pfeil 11"/>
          <p:cNvCxnSpPr/>
          <p:nvPr/>
        </p:nvCxnSpPr>
        <p:spPr>
          <a:xfrm flipH="1">
            <a:off x="4499992" y="2564904"/>
            <a:ext cx="1800200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4427984" y="5445224"/>
            <a:ext cx="1800200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6300192" y="234888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Adresse</a:t>
            </a:r>
            <a:endParaRPr lang="de-AT" dirty="0"/>
          </a:p>
        </p:txBody>
      </p:sp>
      <p:sp>
        <p:nvSpPr>
          <p:cNvPr id="16" name="Textfeld 15"/>
          <p:cNvSpPr txBox="1"/>
          <p:nvPr/>
        </p:nvSpPr>
        <p:spPr>
          <a:xfrm>
            <a:off x="6300192" y="52292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Anrede 2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I. Warum?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C0FFA-2140-4219-BE04-2149341AA5F1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de-AT" dirty="0" smtClean="0"/>
              <a:t>Arbeitserleichterung</a:t>
            </a:r>
          </a:p>
          <a:p>
            <a:pPr lvl="2"/>
            <a:r>
              <a:rPr lang="de-AT" dirty="0" smtClean="0"/>
              <a:t>Daten aus Datenbank</a:t>
            </a:r>
          </a:p>
          <a:p>
            <a:pPr lvl="2"/>
            <a:r>
              <a:rPr lang="de-AT" dirty="0" smtClean="0"/>
              <a:t>Nur 1en Brief schreiben</a:t>
            </a:r>
          </a:p>
          <a:p>
            <a:pPr lvl="1"/>
            <a:r>
              <a:rPr lang="de-AT" dirty="0" smtClean="0"/>
              <a:t>Automatisierung</a:t>
            </a:r>
          </a:p>
          <a:p>
            <a:pPr lvl="2"/>
            <a:r>
              <a:rPr lang="de-AT" dirty="0" smtClean="0"/>
              <a:t>Fehleranfälligkeit</a:t>
            </a:r>
          </a:p>
          <a:p>
            <a:pPr lvl="2"/>
            <a:r>
              <a:rPr lang="de-AT" dirty="0" smtClean="0"/>
              <a:t>Schneller</a:t>
            </a:r>
          </a:p>
        </p:txBody>
      </p:sp>
      <p:sp>
        <p:nvSpPr>
          <p:cNvPr id="7" name="Interaktive Schaltfläche: Start 6">
            <a:hlinkClick r:id="rId2" action="ppaction://hlinksldjump" highlightClick="1"/>
          </p:cNvPr>
          <p:cNvSpPr/>
          <p:nvPr/>
        </p:nvSpPr>
        <p:spPr>
          <a:xfrm>
            <a:off x="179512" y="5589240"/>
            <a:ext cx="576064" cy="504056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IV. p)Umsetzung im Word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A7AB-6AD2-4131-979C-A9587822288E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20</a:t>
            </a:fld>
            <a:endParaRPr lang="de-AT" dirty="0"/>
          </a:p>
        </p:txBody>
      </p:sp>
      <p:sp>
        <p:nvSpPr>
          <p:cNvPr id="9" name="Textfeld 8"/>
          <p:cNvSpPr txBox="1"/>
          <p:nvPr/>
        </p:nvSpPr>
        <p:spPr>
          <a:xfrm>
            <a:off x="1115616" y="1556792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Schritt 6 von 6: bitte nur als Datei ausgeben!</a:t>
            </a:r>
            <a:endParaRPr lang="de-AT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 l="32835" t="21520" r="33146" b="44041"/>
          <a:stretch>
            <a:fillRect/>
          </a:stretch>
        </p:blipFill>
        <p:spPr bwMode="auto">
          <a:xfrm>
            <a:off x="1259632" y="1988840"/>
            <a:ext cx="632265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Gerade Verbindung mit Pfeil 12"/>
          <p:cNvCxnSpPr/>
          <p:nvPr/>
        </p:nvCxnSpPr>
        <p:spPr>
          <a:xfrm flipH="1">
            <a:off x="5364088" y="4509120"/>
            <a:ext cx="1800200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Übung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94E10-1AB6-49EE-A5E5-761DD2EC8320}" type="datetime4">
              <a:rPr lang="de-DE" smtClean="0"/>
              <a:t>1. März 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A. Primoschitz, FIB 2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21</a:t>
            </a:fld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"/>
          </p:nvPr>
        </p:nvSpPr>
        <p:spPr>
          <a:xfrm>
            <a:off x="722313" y="1916832"/>
            <a:ext cx="7772400" cy="2808312"/>
          </a:xfrm>
        </p:spPr>
        <p:txBody>
          <a:bodyPr/>
          <a:lstStyle/>
          <a:p>
            <a:r>
              <a:rPr lang="de-AT" sz="2000" dirty="0" smtClean="0"/>
              <a:t>Hauptdokument: Geschäftsbrief </a:t>
            </a:r>
            <a:r>
              <a:rPr lang="de-AT" sz="2000" dirty="0" err="1" smtClean="0"/>
              <a:t>Remax</a:t>
            </a:r>
            <a:r>
              <a:rPr lang="de-AT" sz="2000" dirty="0" smtClean="0"/>
              <a:t> vom 1. Semester</a:t>
            </a:r>
          </a:p>
          <a:p>
            <a:r>
              <a:rPr lang="de-AT" sz="2000" dirty="0" smtClean="0"/>
              <a:t>Daten: IV i) – Folie 13</a:t>
            </a:r>
          </a:p>
          <a:p>
            <a:endParaRPr lang="de-AT" sz="2000" dirty="0" smtClean="0"/>
          </a:p>
          <a:p>
            <a:r>
              <a:rPr lang="de-AT" sz="2000" dirty="0" smtClean="0"/>
              <a:t>Jede/r arbeitet in seinem/ihrem individuellen Tempo!</a:t>
            </a:r>
          </a:p>
          <a:p>
            <a:endParaRPr lang="de-AT" sz="2000" dirty="0" smtClean="0"/>
          </a:p>
          <a:p>
            <a:r>
              <a:rPr lang="de-AT" sz="2000" dirty="0" smtClean="0"/>
              <a:t>Viel Spaß!</a:t>
            </a:r>
          </a:p>
          <a:p>
            <a:endParaRPr lang="de-AT" dirty="0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 cstate="print"/>
          <a:srcRect l="61393" t="20793"/>
          <a:stretch>
            <a:fillRect/>
          </a:stretch>
        </p:blipFill>
        <p:spPr bwMode="auto">
          <a:xfrm>
            <a:off x="5292080" y="3573016"/>
            <a:ext cx="1080120" cy="246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II. Aufbau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06842-D38B-48C8-9CFC-BA756F315FDF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"/>
          </p:nvPr>
        </p:nvSpPr>
        <p:spPr>
          <a:xfrm>
            <a:off x="626368" y="1447800"/>
            <a:ext cx="7772400" cy="613048"/>
          </a:xfrm>
        </p:spPr>
        <p:txBody>
          <a:bodyPr/>
          <a:lstStyle/>
          <a:p>
            <a:pPr lvl="1"/>
            <a:r>
              <a:rPr lang="de-AT" dirty="0" smtClean="0"/>
              <a:t>Brief mit Text – was gleich ist</a:t>
            </a:r>
          </a:p>
        </p:txBody>
      </p:sp>
      <p:sp>
        <p:nvSpPr>
          <p:cNvPr id="8" name="Inhaltsplatzhalter 5"/>
          <p:cNvSpPr txBox="1">
            <a:spLocks/>
          </p:cNvSpPr>
          <p:nvPr/>
        </p:nvSpPr>
        <p:spPr>
          <a:xfrm>
            <a:off x="611560" y="1988840"/>
            <a:ext cx="7772400" cy="9361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1" indent="-2286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65000"/>
              <a:buFont typeface="Wingdings 2" pitchFamily="18" charset="2"/>
              <a:buChar char=""/>
              <a:tabLst/>
              <a:defRPr/>
            </a:pPr>
            <a:r>
              <a:rPr kumimoji="0" lang="de-AT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Daten aus Datenbank – was unterschiedlich ist</a:t>
            </a:r>
            <a:endParaRPr kumimoji="0" lang="de-AT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/>
        </p:nvGraphicFramePr>
        <p:xfrm>
          <a:off x="3779912" y="3212976"/>
          <a:ext cx="5130621" cy="262128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116228"/>
                <a:gridCol w="1781937"/>
                <a:gridCol w="1116228"/>
                <a:gridCol w="1116228"/>
              </a:tblGrid>
              <a:tr h="233581">
                <a:tc>
                  <a:txBody>
                    <a:bodyPr/>
                    <a:lstStyle/>
                    <a:p>
                      <a:r>
                        <a:rPr lang="de-AT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Name</a:t>
                      </a:r>
                      <a:endParaRPr lang="de-AT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Adresse</a:t>
                      </a:r>
                      <a:endParaRPr lang="de-AT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PLZ</a:t>
                      </a:r>
                      <a:endParaRPr lang="de-AT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Ort</a:t>
                      </a:r>
                      <a:endParaRPr lang="de-AT" sz="16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33581">
                <a:tc>
                  <a:txBody>
                    <a:bodyPr/>
                    <a:lstStyle/>
                    <a:p>
                      <a:r>
                        <a:rPr lang="de-AT" dirty="0" smtClean="0"/>
                        <a:t>Marion</a:t>
                      </a:r>
                      <a:r>
                        <a:rPr lang="de-AT" baseline="0" dirty="0" smtClean="0"/>
                        <a:t> Huber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Wiesenweg 3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1230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Wien</a:t>
                      </a:r>
                      <a:endParaRPr lang="de-AT" dirty="0"/>
                    </a:p>
                  </a:txBody>
                  <a:tcPr/>
                </a:tc>
              </a:tr>
              <a:tr h="233581">
                <a:tc>
                  <a:txBody>
                    <a:bodyPr/>
                    <a:lstStyle/>
                    <a:p>
                      <a:r>
                        <a:rPr lang="de-AT" dirty="0" smtClean="0"/>
                        <a:t>Peter Tomek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Längenfeld-gasse 12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1040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Wien</a:t>
                      </a:r>
                      <a:endParaRPr lang="de-AT" dirty="0"/>
                    </a:p>
                  </a:txBody>
                  <a:tcPr/>
                </a:tc>
              </a:tr>
              <a:tr h="233581">
                <a:tc>
                  <a:txBody>
                    <a:bodyPr/>
                    <a:lstStyle/>
                    <a:p>
                      <a:r>
                        <a:rPr lang="de-AT" dirty="0" smtClean="0"/>
                        <a:t>Maria</a:t>
                      </a:r>
                      <a:r>
                        <a:rPr lang="de-AT" baseline="0" dirty="0" smtClean="0"/>
                        <a:t> Fleißig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Währinger</a:t>
                      </a:r>
                      <a:r>
                        <a:rPr lang="de-AT" baseline="0" dirty="0" smtClean="0"/>
                        <a:t> Gürtel 97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1180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Wien</a:t>
                      </a:r>
                      <a:endParaRPr lang="de-AT" dirty="0"/>
                    </a:p>
                  </a:txBody>
                  <a:tcPr/>
                </a:tc>
              </a:tr>
              <a:tr h="233581">
                <a:tc>
                  <a:txBody>
                    <a:bodyPr/>
                    <a:lstStyle/>
                    <a:p>
                      <a:r>
                        <a:rPr lang="de-AT" dirty="0" smtClean="0"/>
                        <a:t>…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…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…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…</a:t>
                      </a:r>
                      <a:endParaRPr lang="de-AT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7" name="Gruppieren 16"/>
          <p:cNvGrpSpPr/>
          <p:nvPr/>
        </p:nvGrpSpPr>
        <p:grpSpPr>
          <a:xfrm>
            <a:off x="755576" y="3140968"/>
            <a:ext cx="2952328" cy="2736304"/>
            <a:chOff x="755576" y="3140968"/>
            <a:chExt cx="2952328" cy="2736304"/>
          </a:xfrm>
        </p:grpSpPr>
        <p:grpSp>
          <p:nvGrpSpPr>
            <p:cNvPr id="16" name="Gruppieren 15"/>
            <p:cNvGrpSpPr/>
            <p:nvPr/>
          </p:nvGrpSpPr>
          <p:grpSpPr>
            <a:xfrm>
              <a:off x="755576" y="3140968"/>
              <a:ext cx="2952328" cy="2736304"/>
              <a:chOff x="755576" y="3140968"/>
              <a:chExt cx="2952328" cy="2736304"/>
            </a:xfrm>
          </p:grpSpPr>
          <p:sp>
            <p:nvSpPr>
              <p:cNvPr id="7" name="Vertikaler Bildlauf 6"/>
              <p:cNvSpPr/>
              <p:nvPr/>
            </p:nvSpPr>
            <p:spPr>
              <a:xfrm>
                <a:off x="755576" y="3140968"/>
                <a:ext cx="2952328" cy="2736304"/>
              </a:xfrm>
              <a:prstGeom prst="verticalScroll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  <p:grpSp>
            <p:nvGrpSpPr>
              <p:cNvPr id="15" name="Gruppieren 14"/>
              <p:cNvGrpSpPr/>
              <p:nvPr/>
            </p:nvGrpSpPr>
            <p:grpSpPr>
              <a:xfrm>
                <a:off x="1331640" y="3501008"/>
                <a:ext cx="1944216" cy="2046421"/>
                <a:chOff x="1331640" y="3501008"/>
                <a:chExt cx="1944216" cy="2046421"/>
              </a:xfrm>
            </p:grpSpPr>
            <p:sp>
              <p:nvSpPr>
                <p:cNvPr id="10" name="Textfeld 9"/>
                <p:cNvSpPr txBox="1"/>
                <p:nvPr/>
              </p:nvSpPr>
              <p:spPr>
                <a:xfrm>
                  <a:off x="1331640" y="4581128"/>
                  <a:ext cx="1944216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AT" sz="1000" dirty="0" smtClean="0"/>
                    <a:t>Hier steht der Text. Hier steht der Text. Hier steht der Text. Hier steht der Text. Hier steht der Text</a:t>
                  </a:r>
                  <a:endParaRPr lang="de-AT" sz="1000" dirty="0"/>
                </a:p>
              </p:txBody>
            </p:sp>
            <p:sp>
              <p:nvSpPr>
                <p:cNvPr id="11" name="Textfeld 10"/>
                <p:cNvSpPr txBox="1"/>
                <p:nvPr/>
              </p:nvSpPr>
              <p:spPr>
                <a:xfrm>
                  <a:off x="1331640" y="3501008"/>
                  <a:ext cx="720080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AT" sz="1000" dirty="0" smtClean="0"/>
                    <a:t>Anrede</a:t>
                  </a:r>
                  <a:br>
                    <a:rPr lang="de-AT" sz="1000" dirty="0" smtClean="0"/>
                  </a:br>
                  <a:r>
                    <a:rPr lang="de-AT" sz="1000" dirty="0" smtClean="0"/>
                    <a:t>Name</a:t>
                  </a:r>
                  <a:br>
                    <a:rPr lang="de-AT" sz="1000" dirty="0" smtClean="0"/>
                  </a:br>
                  <a:r>
                    <a:rPr lang="de-AT" sz="1000" dirty="0" smtClean="0"/>
                    <a:t>Adresse</a:t>
                  </a:r>
                  <a:br>
                    <a:rPr lang="de-AT" sz="1000" dirty="0" smtClean="0"/>
                  </a:br>
                  <a:r>
                    <a:rPr lang="de-AT" sz="1000" dirty="0" smtClean="0"/>
                    <a:t>PLZ Ort</a:t>
                  </a:r>
                  <a:endParaRPr lang="de-AT" sz="1000" dirty="0"/>
                </a:p>
              </p:txBody>
            </p:sp>
            <p:sp>
              <p:nvSpPr>
                <p:cNvPr id="12" name="Textfeld 11"/>
                <p:cNvSpPr txBox="1"/>
                <p:nvPr/>
              </p:nvSpPr>
              <p:spPr>
                <a:xfrm>
                  <a:off x="1331640" y="5301208"/>
                  <a:ext cx="18002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AT" sz="1000" dirty="0" smtClean="0"/>
                    <a:t>Grußformel</a:t>
                  </a:r>
                  <a:endParaRPr lang="de-AT" sz="1000" dirty="0"/>
                </a:p>
              </p:txBody>
            </p:sp>
            <p:sp>
              <p:nvSpPr>
                <p:cNvPr id="13" name="Textfeld 12"/>
                <p:cNvSpPr txBox="1"/>
                <p:nvPr/>
              </p:nvSpPr>
              <p:spPr>
                <a:xfrm>
                  <a:off x="2555776" y="4149080"/>
                  <a:ext cx="72008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AT" sz="1000" dirty="0" smtClean="0"/>
                    <a:t>Datum</a:t>
                  </a:r>
                  <a:endParaRPr lang="de-AT" sz="1000" dirty="0"/>
                </a:p>
              </p:txBody>
            </p:sp>
          </p:grpSp>
        </p:grpSp>
        <p:sp>
          <p:nvSpPr>
            <p:cNvPr id="14" name="Textfeld 13"/>
            <p:cNvSpPr txBox="1"/>
            <p:nvPr/>
          </p:nvSpPr>
          <p:spPr>
            <a:xfrm>
              <a:off x="1331640" y="4365104"/>
              <a:ext cx="7200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000" b="1" dirty="0" smtClean="0"/>
                <a:t>Betreff</a:t>
              </a:r>
              <a:endParaRPr lang="de-AT" sz="1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III. Umsetzung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88C7D-8BCB-4AAD-A66C-D3DD8FF8DA90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de-AT" dirty="0" smtClean="0"/>
              <a:t>Brief im Word schreiben</a:t>
            </a:r>
          </a:p>
          <a:p>
            <a:pPr lvl="1"/>
            <a:r>
              <a:rPr lang="de-AT" dirty="0" smtClean="0"/>
              <a:t>Adressen</a:t>
            </a:r>
          </a:p>
          <a:p>
            <a:pPr lvl="2"/>
            <a:r>
              <a:rPr lang="de-AT" dirty="0" smtClean="0"/>
              <a:t>Entweder schreiben</a:t>
            </a:r>
          </a:p>
          <a:p>
            <a:pPr lvl="2"/>
            <a:r>
              <a:rPr lang="de-AT" dirty="0" smtClean="0"/>
              <a:t>Oder bestehende verwenden</a:t>
            </a:r>
          </a:p>
          <a:p>
            <a:pPr lvl="1"/>
            <a:r>
              <a:rPr lang="de-AT" dirty="0" smtClean="0"/>
              <a:t>Die beiden Dokumente „verbinden“</a:t>
            </a:r>
            <a:br>
              <a:rPr lang="de-AT" dirty="0" smtClean="0"/>
            </a:b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IV. a)Umsetzung im Word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AE436-D654-46C1-8BFD-88F966045061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906072" cy="4572000"/>
          </a:xfrm>
        </p:spPr>
        <p:txBody>
          <a:bodyPr/>
          <a:lstStyle/>
          <a:p>
            <a:pPr>
              <a:buNone/>
            </a:pPr>
            <a:r>
              <a:rPr lang="de-AT" dirty="0" smtClean="0"/>
              <a:t>Registerkarte Sendungen: Assistenten starten</a:t>
            </a:r>
            <a:endParaRPr lang="de-A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388" t="2520" r="67009" b="68920"/>
          <a:stretch>
            <a:fillRect/>
          </a:stretch>
        </p:blipFill>
        <p:spPr bwMode="auto">
          <a:xfrm>
            <a:off x="899592" y="2132856"/>
            <a:ext cx="5845355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IV. b)Umsetzung im Word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CD40C-F524-4A22-BF42-86378E63F591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7" name="Interaktive Schaltfläche: Start 6">
            <a:hlinkClick r:id="rId2" action="ppaction://hlinksldjump" highlightClick="1"/>
          </p:cNvPr>
          <p:cNvSpPr/>
          <p:nvPr/>
        </p:nvSpPr>
        <p:spPr>
          <a:xfrm>
            <a:off x="6804248" y="6165304"/>
            <a:ext cx="576064" cy="504056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l="70570" t="15461" b="54121"/>
          <a:stretch>
            <a:fillRect/>
          </a:stretch>
        </p:blipFill>
        <p:spPr bwMode="auto">
          <a:xfrm>
            <a:off x="971600" y="1340768"/>
            <a:ext cx="5356809" cy="3114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70570" t="82381" b="2619"/>
          <a:stretch>
            <a:fillRect/>
          </a:stretch>
        </p:blipFill>
        <p:spPr bwMode="auto">
          <a:xfrm>
            <a:off x="971600" y="4437112"/>
            <a:ext cx="5356810" cy="1535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IV. c)Umsetzung im Word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A7AB-6AD2-4131-979C-A9587822288E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7</a:t>
            </a:fld>
            <a:endParaRPr lang="de-A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70162" t="15640" b="61680"/>
          <a:stretch>
            <a:fillRect/>
          </a:stretch>
        </p:blipFill>
        <p:spPr bwMode="auto">
          <a:xfrm>
            <a:off x="971600" y="1412776"/>
            <a:ext cx="673677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70162" t="82839" b="2881"/>
          <a:stretch>
            <a:fillRect/>
          </a:stretch>
        </p:blipFill>
        <p:spPr bwMode="auto">
          <a:xfrm>
            <a:off x="971600" y="4005064"/>
            <a:ext cx="6736771" cy="181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IV. d)Umsetzung im Word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A7AB-6AD2-4131-979C-A9587822288E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8</a:t>
            </a:fld>
            <a:endParaRPr lang="de-AT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70162" t="15641" b="56640"/>
          <a:stretch>
            <a:fillRect/>
          </a:stretch>
        </p:blipFill>
        <p:spPr bwMode="auto">
          <a:xfrm>
            <a:off x="1043608" y="1489070"/>
            <a:ext cx="6192690" cy="323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70162" t="84166" b="2881"/>
          <a:stretch>
            <a:fillRect/>
          </a:stretch>
        </p:blipFill>
        <p:spPr bwMode="auto">
          <a:xfrm>
            <a:off x="1043608" y="4437112"/>
            <a:ext cx="619268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IV. e)Umsetzung im Word</a:t>
            </a:r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2A7AB-6AD2-4131-979C-A9587822288E}" type="datetime4">
              <a:rPr lang="de-DE" smtClean="0"/>
              <a:t>1. März 2012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A. Primoschitz, FIB 2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68E2-6D31-4CDA-9D38-FC5A7083A236}" type="slidenum">
              <a:rPr lang="de-AT" smtClean="0"/>
              <a:pPr/>
              <a:t>9</a:t>
            </a:fld>
            <a:endParaRPr lang="de-A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70634" t="84703" b="3721"/>
          <a:stretch>
            <a:fillRect/>
          </a:stretch>
        </p:blipFill>
        <p:spPr bwMode="auto">
          <a:xfrm>
            <a:off x="971600" y="4509120"/>
            <a:ext cx="6048671" cy="1341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70634" t="15640" b="58320"/>
          <a:stretch>
            <a:fillRect/>
          </a:stretch>
        </p:blipFill>
        <p:spPr bwMode="auto">
          <a:xfrm>
            <a:off x="971600" y="1556792"/>
            <a:ext cx="6048672" cy="3017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ctylos">
  <a:themeElements>
    <a:clrScheme name="Benutzerdefiniert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FF0000"/>
      </a:accent1>
      <a:accent2>
        <a:srgbClr val="92D050"/>
      </a:accent2>
      <a:accent3>
        <a:srgbClr val="0070C0"/>
      </a:accent3>
      <a:accent4>
        <a:srgbClr val="FFFF00"/>
      </a:accent4>
      <a:accent5>
        <a:srgbClr val="7CCA62"/>
      </a:accent5>
      <a:accent6>
        <a:srgbClr val="FFC000"/>
      </a:accent6>
      <a:hlink>
        <a:srgbClr val="000000"/>
      </a:hlink>
      <a:folHlink>
        <a:srgbClr val="000000"/>
      </a:folHlink>
    </a:clrScheme>
    <a:fontScheme name="P-Quadra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Dactylos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453</Words>
  <Application>Microsoft Office PowerPoint</Application>
  <PresentationFormat>Bildschirmpräsentation (4:3)</PresentationFormat>
  <Paragraphs>134</Paragraphs>
  <Slides>21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Dactylos</vt:lpstr>
      <vt:lpstr>Der Serienbrief</vt:lpstr>
      <vt:lpstr>I. Warum?</vt:lpstr>
      <vt:lpstr>II. Aufbau</vt:lpstr>
      <vt:lpstr>III. Umsetzung</vt:lpstr>
      <vt:lpstr>IV. a)Umsetzung im Word</vt:lpstr>
      <vt:lpstr>IV. b)Umsetzung im Word</vt:lpstr>
      <vt:lpstr>IV. c)Umsetzung im Word</vt:lpstr>
      <vt:lpstr>IV. d)Umsetzung im Word</vt:lpstr>
      <vt:lpstr>IV. e)Umsetzung im Word</vt:lpstr>
      <vt:lpstr>IV. f)Umsetzung im Word</vt:lpstr>
      <vt:lpstr>IV. h)Umsetzung im Word</vt:lpstr>
      <vt:lpstr>IV. i)Umsetzung im Word</vt:lpstr>
      <vt:lpstr>IV. j)Umsetzung im Word</vt:lpstr>
      <vt:lpstr>IV. k)Umsetzung im Word</vt:lpstr>
      <vt:lpstr>IV. l)Umsetzung im Word</vt:lpstr>
      <vt:lpstr>IV. m)Umsetzung im Word</vt:lpstr>
      <vt:lpstr>IV. n)Umsetzung im Word</vt:lpstr>
      <vt:lpstr>IV. o)Umsetzung im Word</vt:lpstr>
      <vt:lpstr>IV. p)Umsetzung im Word</vt:lpstr>
      <vt:lpstr>IV. p)Umsetzung im Word</vt:lpstr>
      <vt:lpstr>Übung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Primoschitz</dc:creator>
  <cp:lastModifiedBy>LUFT Ronnie</cp:lastModifiedBy>
  <cp:revision>105</cp:revision>
  <dcterms:created xsi:type="dcterms:W3CDTF">2011-12-01T11:56:18Z</dcterms:created>
  <dcterms:modified xsi:type="dcterms:W3CDTF">2012-03-01T07:12:31Z</dcterms:modified>
</cp:coreProperties>
</file>