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8"/>
  </p:notesMasterIdLst>
  <p:handoutMasterIdLst>
    <p:handoutMasterId r:id="rId9"/>
  </p:handoutMasterIdLst>
  <p:sldIdLst>
    <p:sldId id="257" r:id="rId2"/>
    <p:sldId id="260" r:id="rId3"/>
    <p:sldId id="262" r:id="rId4"/>
    <p:sldId id="259" r:id="rId5"/>
    <p:sldId id="261" r:id="rId6"/>
    <p:sldId id="256" r:id="rId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p:scale>
          <a:sx n="55" d="100"/>
          <a:sy n="55" d="100"/>
        </p:scale>
        <p:origin x="-1320" y="-4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F87C511-C769-4F59-81A1-EDA8744285F6}" type="datetimeFigureOut">
              <a:rPr lang="de-DE" smtClean="0"/>
              <a:pPr/>
              <a:t>22.10.2008</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AC82A3-3D3C-49D3-8B24-2F1543131869}" type="slidenum">
              <a:rPr lang="de-DE" smtClean="0"/>
              <a:pPr/>
              <a:t>‹Nr.›</a:t>
            </a:fld>
            <a:endParaRPr lang="de-DE"/>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D65A8E-A58E-4D63-842E-DC73F6372703}" type="datetimeFigureOut">
              <a:rPr lang="de-DE" smtClean="0"/>
              <a:pPr/>
              <a:t>22.10.2008</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B2B88F-9F15-4C1A-86F5-D8F1E6ED9EE5}" type="slidenum">
              <a:rPr lang="de-DE" smtClean="0"/>
              <a:pPr/>
              <a:t>‹Nr.›</a:t>
            </a:fld>
            <a:endParaRPr lang="de-DE"/>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12" name="Rechteck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Abgerundetes Rechteck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Untertitel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a:p>
        </p:txBody>
      </p:sp>
      <p:sp>
        <p:nvSpPr>
          <p:cNvPr id="28" name="Datumsplatzhalter 27"/>
          <p:cNvSpPr>
            <a:spLocks noGrp="1"/>
          </p:cNvSpPr>
          <p:nvPr>
            <p:ph type="dt" sz="half" idx="10"/>
          </p:nvPr>
        </p:nvSpPr>
        <p:spPr/>
        <p:txBody>
          <a:bodyPr/>
          <a:lstStyle/>
          <a:p>
            <a:fld id="{C88B2479-AE34-4749-B3CC-A4A2DFC056D0}" type="datetime1">
              <a:rPr lang="de-DE" smtClean="0"/>
              <a:pPr/>
              <a:t>22.10.2008</a:t>
            </a:fld>
            <a:endParaRPr lang="de-DE"/>
          </a:p>
        </p:txBody>
      </p:sp>
      <p:sp>
        <p:nvSpPr>
          <p:cNvPr id="17" name="Fußzeilenplatzhalter 16"/>
          <p:cNvSpPr>
            <a:spLocks noGrp="1"/>
          </p:cNvSpPr>
          <p:nvPr>
            <p:ph type="ftr" sz="quarter" idx="11"/>
          </p:nvPr>
        </p:nvSpPr>
        <p:spPr/>
        <p:txBody>
          <a:bodyPr/>
          <a:lstStyle/>
          <a:p>
            <a:r>
              <a:rPr lang="de-DE" smtClean="0"/>
              <a:t>Mag. Sonja Portenkirchner</a:t>
            </a:r>
            <a:endParaRPr lang="de-DE"/>
          </a:p>
        </p:txBody>
      </p:sp>
      <p:sp>
        <p:nvSpPr>
          <p:cNvPr id="29" name="Foliennummernplatzhalter 28"/>
          <p:cNvSpPr>
            <a:spLocks noGrp="1"/>
          </p:cNvSpPr>
          <p:nvPr>
            <p:ph type="sldNum" sz="quarter" idx="12"/>
          </p:nvPr>
        </p:nvSpPr>
        <p:spPr/>
        <p:txBody>
          <a:bodyPr lIns="0" tIns="0" rIns="0" bIns="0">
            <a:noAutofit/>
          </a:bodyPr>
          <a:lstStyle>
            <a:lvl1pPr>
              <a:defRPr sz="1400">
                <a:solidFill>
                  <a:srgbClr val="FFFFFF"/>
                </a:solidFill>
              </a:defRPr>
            </a:lvl1pPr>
          </a:lstStyle>
          <a:p>
            <a:fld id="{39D42151-CF3F-4662-A83A-C00C578D07D6}" type="slidenum">
              <a:rPr lang="de-DE" smtClean="0"/>
              <a:pPr/>
              <a:t>‹Nr.›</a:t>
            </a:fld>
            <a:endParaRPr lang="de-DE"/>
          </a:p>
        </p:txBody>
      </p:sp>
      <p:sp>
        <p:nvSpPr>
          <p:cNvPr id="7" name="Rechteck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ck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de-DE" smtClean="0"/>
              <a:t>Titelmasterformat durch Klicken bearbeiten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620FF344-01CF-4BD6-AC92-D3716EF54969}" type="datetime1">
              <a:rPr lang="de-DE" smtClean="0"/>
              <a:pPr/>
              <a:t>22.10.2008</a:t>
            </a:fld>
            <a:endParaRPr lang="de-DE"/>
          </a:p>
        </p:txBody>
      </p:sp>
      <p:sp>
        <p:nvSpPr>
          <p:cNvPr id="5" name="Fußzeilenplatzhalter 4"/>
          <p:cNvSpPr>
            <a:spLocks noGrp="1"/>
          </p:cNvSpPr>
          <p:nvPr>
            <p:ph type="ftr" sz="quarter" idx="11"/>
          </p:nvPr>
        </p:nvSpPr>
        <p:spPr/>
        <p:txBody>
          <a:bodyPr/>
          <a:lstStyle/>
          <a:p>
            <a:r>
              <a:rPr lang="de-DE" smtClean="0"/>
              <a:t>Mag. Sonja Portenkirchner</a:t>
            </a:r>
            <a:endParaRPr lang="de-DE"/>
          </a:p>
        </p:txBody>
      </p:sp>
      <p:sp>
        <p:nvSpPr>
          <p:cNvPr id="6" name="Foliennummernplatzhalter 5"/>
          <p:cNvSpPr>
            <a:spLocks noGrp="1"/>
          </p:cNvSpPr>
          <p:nvPr>
            <p:ph type="sldNum" sz="quarter" idx="12"/>
          </p:nvPr>
        </p:nvSpPr>
        <p:spPr/>
        <p:txBody>
          <a:bodyPr/>
          <a:lstStyle/>
          <a:p>
            <a:fld id="{39D42151-CF3F-4662-A83A-C00C578D07D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41"/>
            <a:ext cx="2011680" cy="5851525"/>
          </a:xfrm>
        </p:spPr>
        <p:txBody>
          <a:bodyPr vert="eaVer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914400" y="274640"/>
            <a:ext cx="5562600" cy="5851525"/>
          </a:xfr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07AB2B5B-604A-4C31-9A9C-D72D1FC102A9}" type="datetime1">
              <a:rPr lang="de-DE" smtClean="0"/>
              <a:pPr/>
              <a:t>22.10.2008</a:t>
            </a:fld>
            <a:endParaRPr lang="de-DE"/>
          </a:p>
        </p:txBody>
      </p:sp>
      <p:sp>
        <p:nvSpPr>
          <p:cNvPr id="5" name="Fußzeilenplatzhalter 4"/>
          <p:cNvSpPr>
            <a:spLocks noGrp="1"/>
          </p:cNvSpPr>
          <p:nvPr>
            <p:ph type="ftr" sz="quarter" idx="11"/>
          </p:nvPr>
        </p:nvSpPr>
        <p:spPr/>
        <p:txBody>
          <a:bodyPr/>
          <a:lstStyle/>
          <a:p>
            <a:r>
              <a:rPr lang="de-DE" smtClean="0"/>
              <a:t>Mag. Sonja Portenkirchner</a:t>
            </a:r>
            <a:endParaRPr lang="de-DE"/>
          </a:p>
        </p:txBody>
      </p:sp>
      <p:sp>
        <p:nvSpPr>
          <p:cNvPr id="6" name="Foliennummernplatzhalter 5"/>
          <p:cNvSpPr>
            <a:spLocks noGrp="1"/>
          </p:cNvSpPr>
          <p:nvPr>
            <p:ph type="sldNum" sz="quarter" idx="12"/>
          </p:nvPr>
        </p:nvSpPr>
        <p:spPr/>
        <p:txBody>
          <a:bodyPr/>
          <a:lstStyle/>
          <a:p>
            <a:fld id="{39D42151-CF3F-4662-A83A-C00C578D07D6}"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4" name="Datumsplatzhalter 3"/>
          <p:cNvSpPr>
            <a:spLocks noGrp="1"/>
          </p:cNvSpPr>
          <p:nvPr>
            <p:ph type="dt" sz="half" idx="10"/>
          </p:nvPr>
        </p:nvSpPr>
        <p:spPr/>
        <p:txBody>
          <a:bodyPr/>
          <a:lstStyle/>
          <a:p>
            <a:fld id="{E1CCE629-3061-44B6-80FC-032C7EECDFDD}" type="datetime1">
              <a:rPr lang="de-DE" smtClean="0"/>
              <a:pPr/>
              <a:t>22.10.2008</a:t>
            </a:fld>
            <a:endParaRPr lang="de-DE"/>
          </a:p>
        </p:txBody>
      </p:sp>
      <p:sp>
        <p:nvSpPr>
          <p:cNvPr id="5" name="Fußzeilenplatzhalter 4"/>
          <p:cNvSpPr>
            <a:spLocks noGrp="1"/>
          </p:cNvSpPr>
          <p:nvPr>
            <p:ph type="ftr" sz="quarter" idx="11"/>
          </p:nvPr>
        </p:nvSpPr>
        <p:spPr/>
        <p:txBody>
          <a:bodyPr/>
          <a:lstStyle/>
          <a:p>
            <a:r>
              <a:rPr lang="de-DE" smtClean="0"/>
              <a:t>Mag. Sonja Portenkirchner</a:t>
            </a:r>
            <a:endParaRPr lang="de-DE"/>
          </a:p>
        </p:txBody>
      </p:sp>
      <p:sp>
        <p:nvSpPr>
          <p:cNvPr id="6" name="Foliennummernplatzhalter 5"/>
          <p:cNvSpPr>
            <a:spLocks noGrp="1"/>
          </p:cNvSpPr>
          <p:nvPr>
            <p:ph type="sldNum" sz="quarter" idx="12"/>
          </p:nvPr>
        </p:nvSpPr>
        <p:spPr/>
        <p:txBody>
          <a:bodyPr/>
          <a:lstStyle/>
          <a:p>
            <a:fld id="{39D42151-CF3F-4662-A83A-C00C578D07D6}" type="slidenum">
              <a:rPr lang="de-DE" smtClean="0"/>
              <a:pPr/>
              <a:t>‹Nr.›</a:t>
            </a:fld>
            <a:endParaRPr lang="de-DE"/>
          </a:p>
        </p:txBody>
      </p:sp>
      <p:sp>
        <p:nvSpPr>
          <p:cNvPr id="8" name="Inhaltsplatzhalter 7"/>
          <p:cNvSpPr>
            <a:spLocks noGrp="1"/>
          </p:cNvSpPr>
          <p:nvPr>
            <p:ph sz="quarter" idx="1"/>
          </p:nvPr>
        </p:nvSpPr>
        <p:spPr>
          <a:xfrm>
            <a:off x="914400" y="1447800"/>
            <a:ext cx="7772400" cy="4572000"/>
          </a:xfr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spTree>
      <p:nvGrpSpPr>
        <p:cNvPr id="1" name=""/>
        <p:cNvGrpSpPr/>
        <p:nvPr/>
      </p:nvGrpSpPr>
      <p:grpSpPr>
        <a:xfrm>
          <a:off x="0" y="0"/>
          <a:ext cx="0" cy="0"/>
          <a:chOff x="0" y="0"/>
          <a:chExt cx="0" cy="0"/>
        </a:xfrm>
      </p:grpSpPr>
      <p:sp>
        <p:nvSpPr>
          <p:cNvPr id="11" name="Rechteck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Abgerundetes Rechteck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722313" y="952500"/>
            <a:ext cx="7772400" cy="1362075"/>
          </a:xfrm>
        </p:spPr>
        <p:txBody>
          <a:bodyPr anchor="b" anchorCtr="0"/>
          <a:lstStyle>
            <a:lvl1pPr algn="l">
              <a:buNone/>
              <a:defRPr sz="4000" b="0" cap="none"/>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p:txBody>
          <a:bodyPr/>
          <a:lstStyle/>
          <a:p>
            <a:fld id="{30793557-25AB-4641-B592-18EBFB93F707}" type="datetime1">
              <a:rPr lang="de-DE" smtClean="0"/>
              <a:pPr/>
              <a:t>22.10.2008</a:t>
            </a:fld>
            <a:endParaRPr lang="de-DE"/>
          </a:p>
        </p:txBody>
      </p:sp>
      <p:sp>
        <p:nvSpPr>
          <p:cNvPr id="5" name="Fußzeilenplatzhalter 4"/>
          <p:cNvSpPr>
            <a:spLocks noGrp="1"/>
          </p:cNvSpPr>
          <p:nvPr>
            <p:ph type="ftr" sz="quarter" idx="11"/>
          </p:nvPr>
        </p:nvSpPr>
        <p:spPr>
          <a:xfrm>
            <a:off x="800100" y="6172200"/>
            <a:ext cx="4000500" cy="457200"/>
          </a:xfrm>
        </p:spPr>
        <p:txBody>
          <a:bodyPr/>
          <a:lstStyle/>
          <a:p>
            <a:r>
              <a:rPr lang="de-DE" smtClean="0"/>
              <a:t>Mag. Sonja Portenkirchner</a:t>
            </a:r>
            <a:endParaRPr lang="de-DE"/>
          </a:p>
        </p:txBody>
      </p:sp>
      <p:sp>
        <p:nvSpPr>
          <p:cNvPr id="7" name="Rechteck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ck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Foliennummernplatzhalter 5"/>
          <p:cNvSpPr>
            <a:spLocks noGrp="1"/>
          </p:cNvSpPr>
          <p:nvPr>
            <p:ph type="sldNum" sz="quarter" idx="12"/>
          </p:nvPr>
        </p:nvSpPr>
        <p:spPr>
          <a:xfrm>
            <a:off x="146304" y="6208776"/>
            <a:ext cx="457200" cy="457200"/>
          </a:xfrm>
        </p:spPr>
        <p:txBody>
          <a:bodyPr/>
          <a:lstStyle/>
          <a:p>
            <a:fld id="{39D42151-CF3F-4662-A83A-C00C578D07D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5" name="Datumsplatzhalter 4"/>
          <p:cNvSpPr>
            <a:spLocks noGrp="1"/>
          </p:cNvSpPr>
          <p:nvPr>
            <p:ph type="dt" sz="half" idx="10"/>
          </p:nvPr>
        </p:nvSpPr>
        <p:spPr/>
        <p:txBody>
          <a:bodyPr/>
          <a:lstStyle/>
          <a:p>
            <a:fld id="{80DA2D68-83EA-4329-A800-649024D5258F}" type="datetime1">
              <a:rPr lang="de-DE" smtClean="0"/>
              <a:pPr/>
              <a:t>22.10.2008</a:t>
            </a:fld>
            <a:endParaRPr lang="de-DE"/>
          </a:p>
        </p:txBody>
      </p:sp>
      <p:sp>
        <p:nvSpPr>
          <p:cNvPr id="6" name="Fußzeilenplatzhalter 5"/>
          <p:cNvSpPr>
            <a:spLocks noGrp="1"/>
          </p:cNvSpPr>
          <p:nvPr>
            <p:ph type="ftr" sz="quarter" idx="11"/>
          </p:nvPr>
        </p:nvSpPr>
        <p:spPr/>
        <p:txBody>
          <a:bodyPr/>
          <a:lstStyle/>
          <a:p>
            <a:r>
              <a:rPr lang="de-DE" smtClean="0"/>
              <a:t>Mag. Sonja Portenkirchner</a:t>
            </a:r>
            <a:endParaRPr lang="de-DE"/>
          </a:p>
        </p:txBody>
      </p:sp>
      <p:sp>
        <p:nvSpPr>
          <p:cNvPr id="7" name="Foliennummernplatzhalter 6"/>
          <p:cNvSpPr>
            <a:spLocks noGrp="1"/>
          </p:cNvSpPr>
          <p:nvPr>
            <p:ph type="sldNum" sz="quarter" idx="12"/>
          </p:nvPr>
        </p:nvSpPr>
        <p:spPr/>
        <p:txBody>
          <a:bodyPr/>
          <a:lstStyle/>
          <a:p>
            <a:fld id="{39D42151-CF3F-4662-A83A-C00C578D07D6}" type="slidenum">
              <a:rPr lang="de-DE" smtClean="0"/>
              <a:pPr/>
              <a:t>‹Nr.›</a:t>
            </a:fld>
            <a:endParaRPr lang="de-DE"/>
          </a:p>
        </p:txBody>
      </p:sp>
      <p:sp>
        <p:nvSpPr>
          <p:cNvPr id="9" name="Inhaltsplatzhalter 8"/>
          <p:cNvSpPr>
            <a:spLocks noGrp="1"/>
          </p:cNvSpPr>
          <p:nvPr>
            <p:ph sz="quarter" idx="1"/>
          </p:nvPr>
        </p:nvSpPr>
        <p:spPr>
          <a:xfrm>
            <a:off x="914400" y="1447800"/>
            <a:ext cx="3749040" cy="4572000"/>
          </a:xfr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1" name="Inhaltsplatzhalter 10"/>
          <p:cNvSpPr>
            <a:spLocks noGrp="1"/>
          </p:cNvSpPr>
          <p:nvPr>
            <p:ph sz="quarter" idx="2"/>
          </p:nvPr>
        </p:nvSpPr>
        <p:spPr>
          <a:xfrm>
            <a:off x="4933950" y="1447800"/>
            <a:ext cx="3749040" cy="4572000"/>
          </a:xfr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914400" y="273050"/>
            <a:ext cx="7772400" cy="1143000"/>
          </a:xfrm>
        </p:spPr>
        <p:txBody>
          <a:bodyPr anchor="b" anchorCtr="0"/>
          <a:lstStyle>
            <a:lvl1pPr>
              <a:defRPr/>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4" name="Textplatzhalt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7" name="Datumsplatzhalter 6"/>
          <p:cNvSpPr>
            <a:spLocks noGrp="1"/>
          </p:cNvSpPr>
          <p:nvPr>
            <p:ph type="dt" sz="half" idx="10"/>
          </p:nvPr>
        </p:nvSpPr>
        <p:spPr/>
        <p:txBody>
          <a:bodyPr/>
          <a:lstStyle/>
          <a:p>
            <a:fld id="{C605BCC5-BD25-4001-8460-E5DEEA1F09A1}" type="datetime1">
              <a:rPr lang="de-DE" smtClean="0"/>
              <a:pPr/>
              <a:t>22.10.2008</a:t>
            </a:fld>
            <a:endParaRPr lang="de-DE"/>
          </a:p>
        </p:txBody>
      </p:sp>
      <p:sp>
        <p:nvSpPr>
          <p:cNvPr id="8" name="Fußzeilenplatzhalter 7"/>
          <p:cNvSpPr>
            <a:spLocks noGrp="1"/>
          </p:cNvSpPr>
          <p:nvPr>
            <p:ph type="ftr" sz="quarter" idx="11"/>
          </p:nvPr>
        </p:nvSpPr>
        <p:spPr/>
        <p:txBody>
          <a:bodyPr/>
          <a:lstStyle/>
          <a:p>
            <a:r>
              <a:rPr lang="de-DE" smtClean="0"/>
              <a:t>Mag. Sonja Portenkirchner</a:t>
            </a:r>
            <a:endParaRPr lang="de-DE"/>
          </a:p>
        </p:txBody>
      </p:sp>
      <p:sp>
        <p:nvSpPr>
          <p:cNvPr id="9" name="Foliennummernplatzhalter 8"/>
          <p:cNvSpPr>
            <a:spLocks noGrp="1"/>
          </p:cNvSpPr>
          <p:nvPr>
            <p:ph type="sldNum" sz="quarter" idx="12"/>
          </p:nvPr>
        </p:nvSpPr>
        <p:spPr/>
        <p:txBody>
          <a:bodyPr/>
          <a:lstStyle/>
          <a:p>
            <a:fld id="{39D42151-CF3F-4662-A83A-C00C578D07D6}" type="slidenum">
              <a:rPr lang="de-DE" smtClean="0"/>
              <a:pPr/>
              <a:t>‹Nr.›</a:t>
            </a:fld>
            <a:endParaRPr lang="de-DE"/>
          </a:p>
        </p:txBody>
      </p:sp>
      <p:sp>
        <p:nvSpPr>
          <p:cNvPr id="11" name="Inhaltsplatzhalter 10"/>
          <p:cNvSpPr>
            <a:spLocks noGrp="1"/>
          </p:cNvSpPr>
          <p:nvPr>
            <p:ph sz="half" idx="2"/>
          </p:nvPr>
        </p:nvSpPr>
        <p:spPr>
          <a:xfrm>
            <a:off x="914400" y="2247900"/>
            <a:ext cx="3733800" cy="3886200"/>
          </a:xfr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3" name="Inhaltsplatzhalter 12"/>
          <p:cNvSpPr>
            <a:spLocks noGrp="1"/>
          </p:cNvSpPr>
          <p:nvPr>
            <p:ph sz="half" idx="4"/>
          </p:nvPr>
        </p:nvSpPr>
        <p:spPr>
          <a:xfrm>
            <a:off x="4953000" y="2247900"/>
            <a:ext cx="3733800" cy="3886200"/>
          </a:xfr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Datumsplatzhalter 2"/>
          <p:cNvSpPr>
            <a:spLocks noGrp="1"/>
          </p:cNvSpPr>
          <p:nvPr>
            <p:ph type="dt" sz="half" idx="10"/>
          </p:nvPr>
        </p:nvSpPr>
        <p:spPr/>
        <p:txBody>
          <a:bodyPr/>
          <a:lstStyle/>
          <a:p>
            <a:fld id="{52525D05-F989-4914-9FA7-F760808EDE3C}" type="datetime1">
              <a:rPr lang="de-DE" smtClean="0"/>
              <a:pPr/>
              <a:t>22.10.2008</a:t>
            </a:fld>
            <a:endParaRPr lang="de-DE"/>
          </a:p>
        </p:txBody>
      </p:sp>
      <p:sp>
        <p:nvSpPr>
          <p:cNvPr id="4" name="Fußzeilenplatzhalter 3"/>
          <p:cNvSpPr>
            <a:spLocks noGrp="1"/>
          </p:cNvSpPr>
          <p:nvPr>
            <p:ph type="ftr" sz="quarter" idx="11"/>
          </p:nvPr>
        </p:nvSpPr>
        <p:spPr/>
        <p:txBody>
          <a:bodyPr/>
          <a:lstStyle/>
          <a:p>
            <a:r>
              <a:rPr lang="de-DE" smtClean="0"/>
              <a:t>Mag. Sonja Portenkirchner</a:t>
            </a:r>
            <a:endParaRPr lang="de-DE"/>
          </a:p>
        </p:txBody>
      </p:sp>
      <p:sp>
        <p:nvSpPr>
          <p:cNvPr id="5" name="Foliennummernplatzhalter 4"/>
          <p:cNvSpPr>
            <a:spLocks noGrp="1"/>
          </p:cNvSpPr>
          <p:nvPr>
            <p:ph type="sldNum" sz="quarter" idx="12"/>
          </p:nvPr>
        </p:nvSpPr>
        <p:spPr/>
        <p:txBody>
          <a:bodyPr/>
          <a:lstStyle/>
          <a:p>
            <a:fld id="{39D42151-CF3F-4662-A83A-C00C578D07D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B0B5E27-31A9-42FD-9D4B-B83BBF4C69C5}" type="datetime1">
              <a:rPr lang="de-DE" smtClean="0"/>
              <a:pPr/>
              <a:t>22.10.2008</a:t>
            </a:fld>
            <a:endParaRPr lang="de-DE"/>
          </a:p>
        </p:txBody>
      </p:sp>
      <p:sp>
        <p:nvSpPr>
          <p:cNvPr id="3" name="Fußzeilenplatzhalter 2"/>
          <p:cNvSpPr>
            <a:spLocks noGrp="1"/>
          </p:cNvSpPr>
          <p:nvPr>
            <p:ph type="ftr" sz="quarter" idx="11"/>
          </p:nvPr>
        </p:nvSpPr>
        <p:spPr/>
        <p:txBody>
          <a:bodyPr/>
          <a:lstStyle/>
          <a:p>
            <a:r>
              <a:rPr lang="de-DE" smtClean="0"/>
              <a:t>Mag. Sonja Portenkirchner</a:t>
            </a:r>
            <a:endParaRPr lang="de-DE"/>
          </a:p>
        </p:txBody>
      </p:sp>
      <p:sp>
        <p:nvSpPr>
          <p:cNvPr id="4" name="Foliennummernplatzhalter 3"/>
          <p:cNvSpPr>
            <a:spLocks noGrp="1"/>
          </p:cNvSpPr>
          <p:nvPr>
            <p:ph type="sldNum" sz="quarter" idx="12"/>
          </p:nvPr>
        </p:nvSpPr>
        <p:spPr/>
        <p:txBody>
          <a:bodyPr/>
          <a:lstStyle/>
          <a:p>
            <a:fld id="{39D42151-CF3F-4662-A83A-C00C578D07D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hteck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Abgerundetes Rechteck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914400" y="273050"/>
            <a:ext cx="7772400" cy="1143000"/>
          </a:xfrm>
        </p:spPr>
        <p:txBody>
          <a:bodyPr anchor="b" anchorCtr="0"/>
          <a:lstStyle>
            <a:lvl1pPr algn="l">
              <a:buNone/>
              <a:defRPr sz="4000" b="0"/>
            </a:lvl1pPr>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FD6CA15C-5716-490D-A109-9DF7E0F2B76F}" type="datetime1">
              <a:rPr lang="de-DE" smtClean="0"/>
              <a:pPr/>
              <a:t>22.10.2008</a:t>
            </a:fld>
            <a:endParaRPr lang="de-DE"/>
          </a:p>
        </p:txBody>
      </p:sp>
      <p:sp>
        <p:nvSpPr>
          <p:cNvPr id="6" name="Fußzeilenplatzhalter 5"/>
          <p:cNvSpPr>
            <a:spLocks noGrp="1"/>
          </p:cNvSpPr>
          <p:nvPr>
            <p:ph type="ftr" sz="quarter" idx="11"/>
          </p:nvPr>
        </p:nvSpPr>
        <p:spPr/>
        <p:txBody>
          <a:bodyPr/>
          <a:lstStyle/>
          <a:p>
            <a:r>
              <a:rPr lang="de-DE" smtClean="0"/>
              <a:t>Mag. Sonja Portenkirchner</a:t>
            </a:r>
            <a:endParaRPr lang="de-DE"/>
          </a:p>
        </p:txBody>
      </p:sp>
      <p:sp>
        <p:nvSpPr>
          <p:cNvPr id="7" name="Foliennummernplatzhalter 6"/>
          <p:cNvSpPr>
            <a:spLocks noGrp="1"/>
          </p:cNvSpPr>
          <p:nvPr>
            <p:ph type="sldNum" sz="quarter" idx="12"/>
          </p:nvPr>
        </p:nvSpPr>
        <p:spPr/>
        <p:txBody>
          <a:bodyPr/>
          <a:lstStyle/>
          <a:p>
            <a:fld id="{39D42151-CF3F-4662-A83A-C00C578D07D6}" type="slidenum">
              <a:rPr lang="de-DE" smtClean="0"/>
              <a:pPr/>
              <a:t>‹Nr.›</a:t>
            </a:fld>
            <a:endParaRPr lang="de-DE"/>
          </a:p>
        </p:txBody>
      </p:sp>
      <p:sp>
        <p:nvSpPr>
          <p:cNvPr id="11" name="Inhaltsplatzhalter 10"/>
          <p:cNvSpPr>
            <a:spLocks noGrp="1"/>
          </p:cNvSpPr>
          <p:nvPr>
            <p:ph sz="quarter" idx="1"/>
          </p:nvPr>
        </p:nvSpPr>
        <p:spPr>
          <a:xfrm>
            <a:off x="2971800" y="1600200"/>
            <a:ext cx="5715000" cy="4495800"/>
          </a:xfr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de-DE" smtClean="0"/>
              <a:t>Titelmasterformat durch Klicken bearbeiten</a:t>
            </a:r>
            <a:endParaRPr kumimoji="0" lang="en-US"/>
          </a:p>
        </p:txBody>
      </p:sp>
      <p:sp>
        <p:nvSpPr>
          <p:cNvPr id="4" name="Textplatzhalt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E5BD9F6F-1B8D-4F9E-82C7-E53F61FC3385}" type="datetime1">
              <a:rPr lang="de-DE" smtClean="0"/>
              <a:pPr/>
              <a:t>22.10.2008</a:t>
            </a:fld>
            <a:endParaRPr lang="de-DE"/>
          </a:p>
        </p:txBody>
      </p:sp>
      <p:sp>
        <p:nvSpPr>
          <p:cNvPr id="6" name="Fußzeilenplatzhalter 5"/>
          <p:cNvSpPr>
            <a:spLocks noGrp="1"/>
          </p:cNvSpPr>
          <p:nvPr>
            <p:ph type="ftr" sz="quarter" idx="11"/>
          </p:nvPr>
        </p:nvSpPr>
        <p:spPr>
          <a:xfrm>
            <a:off x="914400" y="6172200"/>
            <a:ext cx="3886200" cy="457200"/>
          </a:xfrm>
        </p:spPr>
        <p:txBody>
          <a:bodyPr/>
          <a:lstStyle/>
          <a:p>
            <a:r>
              <a:rPr lang="de-DE" smtClean="0"/>
              <a:t>Mag. Sonja Portenkirchner</a:t>
            </a:r>
            <a:endParaRPr lang="de-DE"/>
          </a:p>
        </p:txBody>
      </p:sp>
      <p:sp>
        <p:nvSpPr>
          <p:cNvPr id="7" name="Foliennummernplatzhalter 6"/>
          <p:cNvSpPr>
            <a:spLocks noGrp="1"/>
          </p:cNvSpPr>
          <p:nvPr>
            <p:ph type="sldNum" sz="quarter" idx="12"/>
          </p:nvPr>
        </p:nvSpPr>
        <p:spPr>
          <a:xfrm>
            <a:off x="146304" y="6208776"/>
            <a:ext cx="457200" cy="457200"/>
          </a:xfrm>
        </p:spPr>
        <p:txBody>
          <a:bodyPr/>
          <a:lstStyle/>
          <a:p>
            <a:fld id="{39D42151-CF3F-4662-A83A-C00C578D07D6}" type="slidenum">
              <a:rPr lang="de-DE" smtClean="0"/>
              <a:pPr/>
              <a:t>‹Nr.›</a:t>
            </a:fld>
            <a:endParaRPr lang="de-DE"/>
          </a:p>
        </p:txBody>
      </p:sp>
      <p:sp>
        <p:nvSpPr>
          <p:cNvPr id="11" name="Rechteck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eck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eck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Bildplatzhalt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de-DE" smtClean="0"/>
              <a:t>Bild durch Klicken auf Symbol hinzufügen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Rechteck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Abgerundetes Rechteck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elplatzhalt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de-DE" smtClean="0"/>
              <a:t>Titelmasterformat durch Klicken bearbeiten</a:t>
            </a:r>
            <a:endParaRPr kumimoji="0" lang="en-US"/>
          </a:p>
        </p:txBody>
      </p:sp>
      <p:sp>
        <p:nvSpPr>
          <p:cNvPr id="13" name="Textplatzhalt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14" name="Datumsplatzhalt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CFF7EE1-9CA0-41BD-9B99-1E011595D4A7}" type="datetime1">
              <a:rPr lang="de-DE" smtClean="0"/>
              <a:pPr/>
              <a:t>22.10.2008</a:t>
            </a:fld>
            <a:endParaRPr lang="de-DE"/>
          </a:p>
        </p:txBody>
      </p:sp>
      <p:sp>
        <p:nvSpPr>
          <p:cNvPr id="3" name="Fußzeilenplatzhalt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de-DE" smtClean="0"/>
              <a:t>Mag. Sonja Portenkirchner</a:t>
            </a:r>
            <a:endParaRPr lang="de-DE"/>
          </a:p>
        </p:txBody>
      </p:sp>
      <p:sp>
        <p:nvSpPr>
          <p:cNvPr id="23" name="Foliennummernplatzhalt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9D42151-CF3F-4662-A83A-C00C578D07D6}" type="slidenum">
              <a:rPr lang="de-DE" smtClean="0"/>
              <a:pPr/>
              <a:t>‹Nr.›</a:t>
            </a:fld>
            <a:endParaRPr lang="de-DE"/>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file:///C:\Dokumente%20und%20Einstellungen\Sonja%20Portenkirchner\Desktop\Musik\Playlist\Vivaldi-Four%20Seasons,%20Winter.wma" TargetMode="External"/><Relationship Id="rId6" Type="http://schemas.openxmlformats.org/officeDocument/2006/relationships/image" Target="../media/image4.gif"/><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1472" y="1643050"/>
            <a:ext cx="8229600" cy="1357322"/>
          </a:xfrm>
        </p:spPr>
        <p:txBody>
          <a:bodyPr>
            <a:normAutofit fontScale="90000"/>
          </a:bodyPr>
          <a:lstStyle/>
          <a:p>
            <a:r>
              <a:rPr lang="de-DE" b="1" dirty="0" smtClean="0"/>
              <a:t/>
            </a:r>
            <a:br>
              <a:rPr lang="de-DE" b="1" dirty="0" smtClean="0"/>
            </a:br>
            <a:r>
              <a:rPr lang="de-DE" sz="3600" b="1" dirty="0" smtClean="0">
                <a:latin typeface="Verdana" pitchFamily="34" charset="0"/>
              </a:rPr>
              <a:t>Streifzug durch die Geschichte der größten Wirtschaftskrisen</a:t>
            </a:r>
            <a:r>
              <a:rPr lang="de-DE" sz="3600" dirty="0" smtClean="0"/>
              <a:t/>
            </a:r>
            <a:br>
              <a:rPr lang="de-DE" sz="3600" dirty="0" smtClean="0"/>
            </a:br>
            <a:endParaRPr lang="de-DE" sz="3600" dirty="0"/>
          </a:p>
        </p:txBody>
      </p:sp>
      <p:pic>
        <p:nvPicPr>
          <p:cNvPr id="4" name="Inhaltsplatzhalter 3" descr="thumbDi_wallstreet2_bloomberg_Museu20081009152147.jpg"/>
          <p:cNvPicPr>
            <a:picLocks noGrp="1" noChangeAspect="1"/>
          </p:cNvPicPr>
          <p:nvPr>
            <p:ph sz="quarter" idx="1"/>
          </p:nvPr>
        </p:nvPicPr>
        <p:blipFill>
          <a:blip r:embed="rId4"/>
          <a:stretch>
            <a:fillRect/>
          </a:stretch>
        </p:blipFill>
        <p:spPr>
          <a:xfrm>
            <a:off x="2641481" y="2786058"/>
            <a:ext cx="3931920" cy="2624328"/>
          </a:xfrm>
        </p:spPr>
      </p:pic>
      <p:sp>
        <p:nvSpPr>
          <p:cNvPr id="5" name="Textfeld 4"/>
          <p:cNvSpPr txBox="1"/>
          <p:nvPr/>
        </p:nvSpPr>
        <p:spPr>
          <a:xfrm>
            <a:off x="4929190" y="5715016"/>
            <a:ext cx="4000528" cy="584775"/>
          </a:xfrm>
          <a:prstGeom prst="rect">
            <a:avLst/>
          </a:prstGeom>
          <a:noFill/>
        </p:spPr>
        <p:txBody>
          <a:bodyPr wrap="square" rtlCol="0">
            <a:spAutoFit/>
          </a:bodyPr>
          <a:lstStyle/>
          <a:p>
            <a:r>
              <a:rPr lang="de-DE" sz="1600" dirty="0" smtClean="0">
                <a:latin typeface="Verdana" pitchFamily="34" charset="0"/>
              </a:rPr>
              <a:t>Quelle: </a:t>
            </a:r>
          </a:p>
          <a:p>
            <a:r>
              <a:rPr lang="de-DE" sz="1600" dirty="0" smtClean="0">
                <a:latin typeface="Verdana" pitchFamily="34" charset="0"/>
              </a:rPr>
              <a:t>Datum:  20/10/2008</a:t>
            </a:r>
            <a:endParaRPr lang="de-DE" sz="1600" dirty="0">
              <a:latin typeface="Verdana" pitchFamily="34" charset="0"/>
            </a:endParaRPr>
          </a:p>
        </p:txBody>
      </p:sp>
      <p:pic>
        <p:nvPicPr>
          <p:cNvPr id="14" name="Grafik 13" descr="logo_blatt.png"/>
          <p:cNvPicPr>
            <a:picLocks noChangeAspect="1"/>
          </p:cNvPicPr>
          <p:nvPr/>
        </p:nvPicPr>
        <p:blipFill>
          <a:blip r:embed="rId5"/>
          <a:stretch>
            <a:fillRect/>
          </a:stretch>
        </p:blipFill>
        <p:spPr>
          <a:xfrm>
            <a:off x="5780610" y="5572140"/>
            <a:ext cx="2781300" cy="457200"/>
          </a:xfrm>
          <a:prstGeom prst="rect">
            <a:avLst/>
          </a:prstGeom>
        </p:spPr>
      </p:pic>
      <p:pic>
        <p:nvPicPr>
          <p:cNvPr id="17" name="Grafik 16" descr="Logo (hakhas).gif"/>
          <p:cNvPicPr>
            <a:picLocks noChangeAspect="1"/>
          </p:cNvPicPr>
          <p:nvPr/>
        </p:nvPicPr>
        <p:blipFill>
          <a:blip r:embed="rId6"/>
          <a:stretch>
            <a:fillRect/>
          </a:stretch>
        </p:blipFill>
        <p:spPr>
          <a:xfrm>
            <a:off x="7464156" y="274056"/>
            <a:ext cx="1034741" cy="832841"/>
          </a:xfrm>
          <a:prstGeom prst="rect">
            <a:avLst/>
          </a:prstGeom>
        </p:spPr>
      </p:pic>
      <p:sp>
        <p:nvSpPr>
          <p:cNvPr id="18" name="Textfeld 17"/>
          <p:cNvSpPr txBox="1"/>
          <p:nvPr/>
        </p:nvSpPr>
        <p:spPr>
          <a:xfrm>
            <a:off x="4786314" y="558601"/>
            <a:ext cx="2643206" cy="384721"/>
          </a:xfrm>
          <a:prstGeom prst="rect">
            <a:avLst/>
          </a:prstGeom>
          <a:noFill/>
        </p:spPr>
        <p:txBody>
          <a:bodyPr wrap="square" rtlCol="0">
            <a:spAutoFit/>
          </a:bodyPr>
          <a:lstStyle/>
          <a:p>
            <a:r>
              <a:rPr lang="de-DE" sz="950" b="1" dirty="0" smtClean="0">
                <a:solidFill>
                  <a:schemeClr val="bg1"/>
                </a:solidFill>
                <a:latin typeface="Verdana" pitchFamily="34" charset="0"/>
              </a:rPr>
              <a:t>Bundeshandelsakademie 1 Salzburg</a:t>
            </a:r>
          </a:p>
          <a:p>
            <a:r>
              <a:rPr lang="de-DE" sz="950" b="1" dirty="0" smtClean="0">
                <a:solidFill>
                  <a:schemeClr val="bg1"/>
                </a:solidFill>
                <a:latin typeface="Verdana" pitchFamily="34" charset="0"/>
              </a:rPr>
              <a:t>Mag. Sonja Portenkirchner</a:t>
            </a:r>
            <a:endParaRPr lang="de-DE" sz="950" b="1" dirty="0">
              <a:solidFill>
                <a:schemeClr val="bg1"/>
              </a:solidFill>
              <a:latin typeface="Verdana" pitchFamily="34" charset="0"/>
            </a:endParaRPr>
          </a:p>
        </p:txBody>
      </p:sp>
      <p:pic>
        <p:nvPicPr>
          <p:cNvPr id="19" name="Vivaldi-Four Seasons, Winter.wma">
            <a:hlinkClick r:id="" action="ppaction://media"/>
          </p:cNvPr>
          <p:cNvPicPr>
            <a:picLocks noRot="1" noChangeAspect="1"/>
          </p:cNvPicPr>
          <p:nvPr>
            <a:audioFile r:link="rId1"/>
          </p:nvPr>
        </p:nvPicPr>
        <p:blipFill>
          <a:blip r:embed="rId7"/>
          <a:stretch>
            <a:fillRect/>
          </a:stretch>
        </p:blipFill>
        <p:spPr>
          <a:xfrm>
            <a:off x="785786" y="592933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1+#ppt_w/2"/>
                                          </p:val>
                                        </p:tav>
                                        <p:tav tm="100000">
                                          <p:val>
                                            <p:strVal val="#ppt_x"/>
                                          </p:val>
                                        </p:tav>
                                      </p:tavLst>
                                    </p:anim>
                                    <p:anim calcmode="lin" valueType="num">
                                      <p:cBhvr additive="base">
                                        <p:cTn id="8" dur="3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3000"/>
                            </p:stCondLst>
                            <p:childTnLst>
                              <p:par>
                                <p:cTn id="10" presetID="1" presetClass="mediacall" presetSubtype="0" fill="hold" nodeType="afterEffect">
                                  <p:stCondLst>
                                    <p:cond delay="0"/>
                                  </p:stCondLst>
                                  <p:childTnLst>
                                    <p:cmd type="call" cmd="playFrom(0.0)">
                                      <p:cBhvr>
                                        <p:cTn id="11" dur="225533"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12" fill="hold" display="0">
                  <p:stCondLst>
                    <p:cond delay="indefinite"/>
                  </p:stCondLst>
                  <p:endCondLst>
                    <p:cond evt="onNext" delay="0">
                      <p:tgtEl>
                        <p:sldTgt/>
                      </p:tgtEl>
                    </p:cond>
                    <p:cond evt="onPrev" delay="0">
                      <p:tgtEl>
                        <p:sldTgt/>
                      </p:tgtEl>
                    </p:cond>
                    <p:cond evt="onStopAudio" delay="0">
                      <p:tgtEl>
                        <p:sldTgt/>
                      </p:tgtEl>
                    </p:cond>
                  </p:endCondLst>
                </p:cTn>
                <p:tgtEl>
                  <p:spTgt spid="19"/>
                </p:tgtEl>
              </p:cMediaNode>
            </p:audio>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6" y="3786190"/>
            <a:ext cx="8229600" cy="1643066"/>
          </a:xfrm>
        </p:spPr>
        <p:txBody>
          <a:bodyPr>
            <a:noAutofit/>
          </a:bodyPr>
          <a:lstStyle/>
          <a:p>
            <a:pPr algn="just"/>
            <a:r>
              <a:rPr lang="de-DE" sz="1400" dirty="0" smtClean="0">
                <a:latin typeface="Verdana" pitchFamily="34" charset="0"/>
              </a:rPr>
              <a:t>Am 24. Oktober 1929, der als "Schwarzer Donnerstag" in die Geschichte einging, brach der spekulativ überbewertete US-Aktienmarkt zusammen. Der Dow Jones verlor 12,8 Prozent. Es kam zu einer Umkehr der Zahlungsströme. Geld, das in andere Volkswirtschaften investiert worden war, wurde abgezogen. In vielen Staaten Europas aber auch in Ländern anderer Kontinente löste dieser Geldabzug schwerste wirtschaftliche Krisenerscheinungen aus. Die Folge waren weltweit massive Arbeitslosigkeit und Unternehmenszusammenbrüche - das Ende der "Goldenen 20er".</a:t>
            </a:r>
            <a:endParaRPr lang="de-DE" sz="1400" dirty="0">
              <a:latin typeface="Verdana" pitchFamily="34" charset="0"/>
            </a:endParaRPr>
          </a:p>
        </p:txBody>
      </p:sp>
      <p:pic>
        <p:nvPicPr>
          <p:cNvPr id="4" name="Inhaltsplatzhalter 3" descr="thumbDi_1929_weltwirtschaftskrise_wb20081009152000.jpg"/>
          <p:cNvPicPr>
            <a:picLocks noGrp="1" noChangeAspect="1"/>
          </p:cNvPicPr>
          <p:nvPr>
            <p:ph sz="quarter" idx="1"/>
          </p:nvPr>
        </p:nvPicPr>
        <p:blipFill>
          <a:blip r:embed="rId2"/>
          <a:stretch>
            <a:fillRect/>
          </a:stretch>
        </p:blipFill>
        <p:spPr>
          <a:xfrm>
            <a:off x="2571736" y="928670"/>
            <a:ext cx="3931920" cy="2624328"/>
          </a:xfrm>
        </p:spPr>
      </p:pic>
      <p:sp>
        <p:nvSpPr>
          <p:cNvPr id="5" name="Textfeld 4"/>
          <p:cNvSpPr txBox="1"/>
          <p:nvPr/>
        </p:nvSpPr>
        <p:spPr>
          <a:xfrm>
            <a:off x="450701" y="5643578"/>
            <a:ext cx="7978951" cy="1538883"/>
          </a:xfrm>
          <a:prstGeom prst="rect">
            <a:avLst/>
          </a:prstGeom>
          <a:noFill/>
        </p:spPr>
        <p:txBody>
          <a:bodyPr wrap="square" rtlCol="0">
            <a:spAutoFit/>
          </a:bodyPr>
          <a:lstStyle/>
          <a:p>
            <a:r>
              <a:rPr lang="de-DE" sz="1000" b="1" dirty="0" smtClean="0">
                <a:latin typeface="Verdana" pitchFamily="34" charset="0"/>
              </a:rPr>
              <a:t>„Schwarzer Donnerstag/Freitag“</a:t>
            </a:r>
            <a:r>
              <a:rPr lang="de-DE" sz="1000" dirty="0" smtClean="0">
                <a:latin typeface="Verdana" pitchFamily="34" charset="0"/>
              </a:rPr>
              <a:t/>
            </a:r>
            <a:br>
              <a:rPr lang="de-DE" sz="1000" dirty="0" smtClean="0">
                <a:latin typeface="Verdana" pitchFamily="34" charset="0"/>
              </a:rPr>
            </a:br>
            <a:r>
              <a:rPr lang="de-DE" sz="1000" dirty="0" smtClean="0">
                <a:latin typeface="Verdana" pitchFamily="34" charset="0"/>
              </a:rPr>
              <a:t>Dramatische Kursverluste an der New Yorker Wallstreet vom  Donnerstag, 24.10.1929, die am Freitag, dem 25.10.1929, in Europa bekannt wurden. </a:t>
            </a:r>
          </a:p>
          <a:p>
            <a:r>
              <a:rPr lang="de-DE" sz="1000" dirty="0" smtClean="0">
                <a:latin typeface="Verdana" pitchFamily="34" charset="0"/>
              </a:rPr>
              <a:t>http://boersen.manager-magazin.de</a:t>
            </a:r>
          </a:p>
          <a:p>
            <a:endParaRPr lang="de-DE" sz="900" dirty="0" smtClean="0">
              <a:latin typeface="Verdana" pitchFamily="34" charset="0"/>
            </a:endParaRPr>
          </a:p>
          <a:p>
            <a:endParaRPr lang="de-DE" sz="900" dirty="0" smtClean="0">
              <a:latin typeface="Verdana" pitchFamily="34" charset="0"/>
            </a:endParaRPr>
          </a:p>
          <a:p>
            <a:r>
              <a:rPr lang="de-DE" dirty="0" smtClean="0"/>
              <a:t/>
            </a:r>
            <a:br>
              <a:rPr lang="de-DE" dirty="0" smtClean="0"/>
            </a:b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2910" y="3857628"/>
            <a:ext cx="8229600" cy="1571628"/>
          </a:xfrm>
        </p:spPr>
        <p:txBody>
          <a:bodyPr>
            <a:noAutofit/>
          </a:bodyPr>
          <a:lstStyle/>
          <a:p>
            <a:pPr algn="just"/>
            <a:r>
              <a:rPr lang="de-DE" sz="1400" dirty="0" smtClean="0">
                <a:latin typeface="Verdana" pitchFamily="34" charset="0"/>
              </a:rPr>
              <a:t>Im Herbst 1973 begann die erste und schwerste Ölkrise, als die OPEC die Fördermenge drosselte (um fünf Prozent). Am 17. Oktober 1973 kletterte der Ölpreis von rund drei auf über fünf US-Dollar je Barrel. Im Verlauf des nächsten Jahres stieg er auf über zwölf Dollar. Die Ölkrise demonstrierte die Abhängigkeit der Industriestaaten von fossiler Energie. Die Reaktionen waren unterschiedlich: In Deutschland wurde vier Mal ein Sonntagsfahrverbot verhängt und neue Geschwindigkeitsbeschränkungen verordnet, in Österreich ein autofreier Tag pro Woche - und die Energieferien.</a:t>
            </a:r>
            <a:endParaRPr lang="de-DE" sz="1400" dirty="0">
              <a:latin typeface="Verdana" pitchFamily="34" charset="0"/>
            </a:endParaRPr>
          </a:p>
        </p:txBody>
      </p:sp>
      <p:pic>
        <p:nvPicPr>
          <p:cNvPr id="4" name="Inhaltsplatzhalter 3" descr="thumbDi_1973_oelkrise_wb20081009152014.jpg"/>
          <p:cNvPicPr>
            <a:picLocks noGrp="1" noChangeAspect="1"/>
          </p:cNvPicPr>
          <p:nvPr>
            <p:ph sz="quarter" idx="1"/>
          </p:nvPr>
        </p:nvPicPr>
        <p:blipFill>
          <a:blip r:embed="rId2"/>
          <a:stretch>
            <a:fillRect/>
          </a:stretch>
        </p:blipFill>
        <p:spPr>
          <a:xfrm>
            <a:off x="2643174" y="928670"/>
            <a:ext cx="3931920" cy="262432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1472" y="3929066"/>
            <a:ext cx="8229600" cy="1571628"/>
          </a:xfrm>
        </p:spPr>
        <p:txBody>
          <a:bodyPr>
            <a:noAutofit/>
          </a:bodyPr>
          <a:lstStyle/>
          <a:p>
            <a:pPr algn="just"/>
            <a:r>
              <a:rPr lang="de-DE" sz="1400" dirty="0" smtClean="0">
                <a:latin typeface="Verdana" pitchFamily="34" charset="0"/>
              </a:rPr>
              <a:t>In den 80er Jahren brachen in den USA im Zuge der "</a:t>
            </a:r>
            <a:r>
              <a:rPr lang="de-DE" sz="1400" dirty="0" err="1" smtClean="0">
                <a:latin typeface="Verdana" pitchFamily="34" charset="0"/>
              </a:rPr>
              <a:t>Savings</a:t>
            </a:r>
            <a:r>
              <a:rPr lang="de-DE" sz="1400" dirty="0" smtClean="0">
                <a:latin typeface="Verdana" pitchFamily="34" charset="0"/>
              </a:rPr>
              <a:t> &amp; </a:t>
            </a:r>
            <a:r>
              <a:rPr lang="de-DE" sz="1400" dirty="0" err="1" smtClean="0">
                <a:latin typeface="Verdana" pitchFamily="34" charset="0"/>
              </a:rPr>
              <a:t>Loan</a:t>
            </a:r>
            <a:r>
              <a:rPr lang="de-DE" sz="1400" dirty="0" smtClean="0">
                <a:latin typeface="Verdana" pitchFamily="34" charset="0"/>
              </a:rPr>
              <a:t> </a:t>
            </a:r>
            <a:r>
              <a:rPr lang="de-DE" sz="1400" dirty="0" err="1" smtClean="0">
                <a:latin typeface="Verdana" pitchFamily="34" charset="0"/>
              </a:rPr>
              <a:t>Crisis</a:t>
            </a:r>
            <a:r>
              <a:rPr lang="de-DE" sz="1400" dirty="0" smtClean="0">
                <a:latin typeface="Verdana" pitchFamily="34" charset="0"/>
              </a:rPr>
              <a:t>" über 1000 Sparkassen zusammen. Diese waren stark im Immobiliensektor engagiert. Doch mit dem Verfall der </a:t>
            </a:r>
            <a:r>
              <a:rPr lang="de-DE" sz="1400" dirty="0" err="1" smtClean="0">
                <a:latin typeface="Verdana" pitchFamily="34" charset="0"/>
              </a:rPr>
              <a:t>Immopreise</a:t>
            </a:r>
            <a:r>
              <a:rPr lang="de-DE" sz="1400" dirty="0" smtClean="0">
                <a:latin typeface="Verdana" pitchFamily="34" charset="0"/>
              </a:rPr>
              <a:t> Mitte der 80er Jahre brach das Geschäftsmodell zusammen. In der staatlich organisierten Zweckgesellschaft Resolution Trust Corporation, 1989 gegründet, wurden damals die faulen Kredite gebündelt. Davor, am 19. Oktober 1987, fand an der Wall Street der "Schwarze Montag" statt. Der Dow Jones verlor 22,6 Prozent - der größte Tagesverlust in seiner Geschichte.</a:t>
            </a:r>
            <a:endParaRPr lang="de-DE" sz="1400" dirty="0">
              <a:latin typeface="Verdana" pitchFamily="34" charset="0"/>
            </a:endParaRPr>
          </a:p>
        </p:txBody>
      </p:sp>
      <p:pic>
        <p:nvPicPr>
          <p:cNvPr id="4" name="Inhaltsplatzhalter 3" descr="thumbDi_1980_sparkassenkrise_wb20081009152036.jpg"/>
          <p:cNvPicPr>
            <a:picLocks noGrp="1" noChangeAspect="1"/>
          </p:cNvPicPr>
          <p:nvPr>
            <p:ph sz="quarter" idx="1"/>
          </p:nvPr>
        </p:nvPicPr>
        <p:blipFill>
          <a:blip r:embed="rId2"/>
          <a:stretch>
            <a:fillRect/>
          </a:stretch>
        </p:blipFill>
        <p:spPr>
          <a:xfrm>
            <a:off x="2643174" y="1000108"/>
            <a:ext cx="3931920" cy="262432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
          </p:nvPr>
        </p:nvSpPr>
        <p:spPr>
          <a:xfrm>
            <a:off x="642910" y="3857628"/>
            <a:ext cx="7829576" cy="1900238"/>
          </a:xfrm>
        </p:spPr>
        <p:txBody>
          <a:bodyPr>
            <a:normAutofit/>
          </a:bodyPr>
          <a:lstStyle/>
          <a:p>
            <a:pPr algn="just">
              <a:buNone/>
            </a:pPr>
            <a:r>
              <a:rPr lang="de-DE" sz="1400" dirty="0" smtClean="0">
                <a:latin typeface="Verdana" pitchFamily="34" charset="0"/>
              </a:rPr>
              <a:t>    Im März 2000 platzte die Spekulationsblase, die sich rund um die Firmen aus dem New-Economy-Bereich aufgebaut hatte. Viele, vor allem Kleinanleger, investierten in diese Firmen in der Hoffnung, von deren künftigen Gewinnen zu profitieren. Innerhalb von wenigen Monaten vervielfachte sich auch die Börsenbewertung zahlreicher Unternehmen. Allerdings waren diese Bewertungen zumeist nicht durch materielle Gegenwerte gedeckt. Als erste Hoffnungsträger in die Pleite schlitterten, sanken die Kurse, durch vermehrte Verkäufe brach der Markt zusammen.</a:t>
            </a:r>
            <a:endParaRPr lang="de-DE" sz="1400" dirty="0">
              <a:latin typeface="Verdana" pitchFamily="34" charset="0"/>
            </a:endParaRPr>
          </a:p>
        </p:txBody>
      </p:sp>
      <p:pic>
        <p:nvPicPr>
          <p:cNvPr id="4" name="Grafik 3" descr="thumbDi_2000_dotcom-blase_wb20081009152047.jpg"/>
          <p:cNvPicPr>
            <a:picLocks noChangeAspect="1"/>
          </p:cNvPicPr>
          <p:nvPr/>
        </p:nvPicPr>
        <p:blipFill>
          <a:blip r:embed="rId2"/>
          <a:stretch>
            <a:fillRect/>
          </a:stretch>
        </p:blipFill>
        <p:spPr>
          <a:xfrm>
            <a:off x="2714612" y="785794"/>
            <a:ext cx="3931920" cy="26243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857224" y="4143380"/>
            <a:ext cx="7429552" cy="1428760"/>
          </a:xfrm>
        </p:spPr>
        <p:txBody>
          <a:bodyPr>
            <a:normAutofit/>
          </a:bodyPr>
          <a:lstStyle/>
          <a:p>
            <a:pPr algn="just"/>
            <a:r>
              <a:rPr lang="de-DE" sz="1400" dirty="0" smtClean="0">
                <a:solidFill>
                  <a:schemeClr val="tx1"/>
                </a:solidFill>
                <a:latin typeface="Verdana" pitchFamily="34" charset="0"/>
              </a:rPr>
              <a:t>Im Frühjahr 2007 begannen die zuvor blasenartig gestiegenen US-</a:t>
            </a:r>
            <a:r>
              <a:rPr lang="de-DE" sz="1400" dirty="0" err="1" smtClean="0">
                <a:solidFill>
                  <a:schemeClr val="tx1"/>
                </a:solidFill>
                <a:latin typeface="Verdana" pitchFamily="34" charset="0"/>
              </a:rPr>
              <a:t>Immopreise</a:t>
            </a:r>
            <a:r>
              <a:rPr lang="de-DE" sz="1400" dirty="0" smtClean="0">
                <a:solidFill>
                  <a:schemeClr val="tx1"/>
                </a:solidFill>
                <a:latin typeface="Verdana" pitchFamily="34" charset="0"/>
              </a:rPr>
              <a:t> zu fallen und immer mehr Kreditnehmer konnten ihre Raten nicht mehr bedienen. Zunächst waren davon </a:t>
            </a:r>
            <a:r>
              <a:rPr lang="de-DE" sz="1400" dirty="0" err="1" smtClean="0">
                <a:solidFill>
                  <a:schemeClr val="tx1"/>
                </a:solidFill>
                <a:latin typeface="Verdana" pitchFamily="34" charset="0"/>
              </a:rPr>
              <a:t>Subprime</a:t>
            </a:r>
            <a:r>
              <a:rPr lang="de-DE" sz="1400" dirty="0" smtClean="0">
                <a:solidFill>
                  <a:schemeClr val="tx1"/>
                </a:solidFill>
                <a:latin typeface="Verdana" pitchFamily="34" charset="0"/>
              </a:rPr>
              <a:t>-Kredite an Kunden mit geringer Bonität betroffen. Da diese aber in spekulative Produkte gebündelt und weltweit gehandelt wurden, löste das eine Finanzkrise aus, die bis heute tobt und Banken bereits 1,4 Billionen US-Dollar Verlust gebracht hat.</a:t>
            </a:r>
            <a:endParaRPr lang="de-DE" sz="1400" dirty="0">
              <a:solidFill>
                <a:schemeClr val="tx1"/>
              </a:solidFill>
              <a:latin typeface="Verdana" pitchFamily="34" charset="0"/>
            </a:endParaRPr>
          </a:p>
        </p:txBody>
      </p:sp>
      <p:pic>
        <p:nvPicPr>
          <p:cNvPr id="4" name="Grafik 3" descr="thumbDi_2008_subprime-krise_wb20081009152056.jpg"/>
          <p:cNvPicPr>
            <a:picLocks noChangeAspect="1"/>
          </p:cNvPicPr>
          <p:nvPr/>
        </p:nvPicPr>
        <p:blipFill>
          <a:blip r:embed="rId2"/>
          <a:stretch>
            <a:fillRect/>
          </a:stretch>
        </p:blipFill>
        <p:spPr>
          <a:xfrm>
            <a:off x="2643174" y="1071546"/>
            <a:ext cx="3931920" cy="2624328"/>
          </a:xfrm>
          <a:prstGeom prst="rect">
            <a:avLst/>
          </a:prstGeom>
        </p:spPr>
      </p:pic>
      <p:sp>
        <p:nvSpPr>
          <p:cNvPr id="7" name="Textfeld 6"/>
          <p:cNvSpPr txBox="1"/>
          <p:nvPr/>
        </p:nvSpPr>
        <p:spPr>
          <a:xfrm>
            <a:off x="857224" y="5786454"/>
            <a:ext cx="7429552" cy="1261884"/>
          </a:xfrm>
          <a:prstGeom prst="rect">
            <a:avLst/>
          </a:prstGeom>
          <a:noFill/>
        </p:spPr>
        <p:txBody>
          <a:bodyPr wrap="square" rtlCol="0">
            <a:spAutoFit/>
          </a:bodyPr>
          <a:lstStyle/>
          <a:p>
            <a:r>
              <a:rPr lang="de-DE" sz="1000" dirty="0" smtClean="0">
                <a:latin typeface="Verdana" pitchFamily="34" charset="0"/>
              </a:rPr>
              <a:t>Unter dem Begriff </a:t>
            </a:r>
            <a:r>
              <a:rPr lang="de-DE" sz="1000" b="1" dirty="0" err="1" smtClean="0">
                <a:latin typeface="Verdana" pitchFamily="34" charset="0"/>
              </a:rPr>
              <a:t>Subprime</a:t>
            </a:r>
            <a:r>
              <a:rPr lang="de-DE" sz="1000" b="1" dirty="0" smtClean="0">
                <a:latin typeface="Verdana" pitchFamily="34" charset="0"/>
              </a:rPr>
              <a:t>-Kredite</a:t>
            </a:r>
            <a:r>
              <a:rPr lang="de-DE" sz="1000" dirty="0" smtClean="0">
                <a:latin typeface="Verdana" pitchFamily="34" charset="0"/>
              </a:rPr>
              <a:t> werden in den USA Hypothekenkredite an Schuldner mit niedrigem Einkommen bezeichnet. Da es hier erfahrungsgemäß öfter zu Problemen mit der Rückzahlung kommen kann, werden solche Kredite bonitätsmäßig unterhalb (=</a:t>
            </a:r>
            <a:r>
              <a:rPr lang="de-DE" sz="1000" dirty="0" err="1" smtClean="0">
                <a:latin typeface="Verdana" pitchFamily="34" charset="0"/>
              </a:rPr>
              <a:t>sub</a:t>
            </a:r>
            <a:r>
              <a:rPr lang="de-DE" sz="1000" dirty="0" smtClean="0">
                <a:latin typeface="Verdana" pitchFamily="34" charset="0"/>
              </a:rPr>
              <a:t>) der besten Schuldner (=prime) eingestuft. </a:t>
            </a:r>
          </a:p>
          <a:p>
            <a:r>
              <a:rPr lang="de-DE" sz="1000" dirty="0" smtClean="0">
                <a:latin typeface="Verdana" pitchFamily="34" charset="0"/>
              </a:rPr>
              <a:t>http://nachrichten.boerse.de</a:t>
            </a:r>
          </a:p>
          <a:p>
            <a:r>
              <a:rPr lang="de-DE" dirty="0" smtClean="0"/>
              <a:t/>
            </a:r>
            <a:br>
              <a:rPr lang="de-DE" dirty="0" smtClean="0"/>
            </a:br>
            <a:endParaRPr lang="de-DE" dirty="0"/>
          </a:p>
        </p:txBody>
      </p:sp>
    </p:spTree>
  </p:cSld>
  <p:clrMapOvr>
    <a:masterClrMapping/>
  </p:clrMapOvr>
  <p:transition spd="med"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ctylos">
  <a:themeElements>
    <a:clrScheme name="Dactylos">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actylos">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0</TotalTime>
  <Words>488</Words>
  <Application>Microsoft Office PowerPoint</Application>
  <PresentationFormat>Bildschirmpräsentation (4:3)</PresentationFormat>
  <Paragraphs>18</Paragraphs>
  <Slides>6</Slides>
  <Notes>1</Notes>
  <HiddenSlides>0</HiddenSlides>
  <MMClips>1</MMClips>
  <ScaleCrop>false</ScaleCrop>
  <HeadingPairs>
    <vt:vector size="4" baseType="variant">
      <vt:variant>
        <vt:lpstr>Design</vt:lpstr>
      </vt:variant>
      <vt:variant>
        <vt:i4>1</vt:i4>
      </vt:variant>
      <vt:variant>
        <vt:lpstr>Folientitel</vt:lpstr>
      </vt:variant>
      <vt:variant>
        <vt:i4>6</vt:i4>
      </vt:variant>
    </vt:vector>
  </HeadingPairs>
  <TitlesOfParts>
    <vt:vector size="7" baseType="lpstr">
      <vt:lpstr>Dactylos</vt:lpstr>
      <vt:lpstr> Streifzug durch die Geschichte der größten Wirtschaftskrisen </vt:lpstr>
      <vt:lpstr>Am 24. Oktober 1929, der als "Schwarzer Donnerstag" in die Geschichte einging, brach der spekulativ überbewertete US-Aktienmarkt zusammen. Der Dow Jones verlor 12,8 Prozent. Es kam zu einer Umkehr der Zahlungsströme. Geld, das in andere Volkswirtschaften investiert worden war, wurde abgezogen. In vielen Staaten Europas aber auch in Ländern anderer Kontinente löste dieser Geldabzug schwerste wirtschaftliche Krisenerscheinungen aus. Die Folge waren weltweit massive Arbeitslosigkeit und Unternehmenszusammenbrüche - das Ende der "Goldenen 20er".</vt:lpstr>
      <vt:lpstr>Im Herbst 1973 begann die erste und schwerste Ölkrise, als die OPEC die Fördermenge drosselte (um fünf Prozent). Am 17. Oktober 1973 kletterte der Ölpreis von rund drei auf über fünf US-Dollar je Barrel. Im Verlauf des nächsten Jahres stieg er auf über zwölf Dollar. Die Ölkrise demonstrierte die Abhängigkeit der Industriestaaten von fossiler Energie. Die Reaktionen waren unterschiedlich: In Deutschland wurde vier Mal ein Sonntagsfahrverbot verhängt und neue Geschwindigkeitsbeschränkungen verordnet, in Österreich ein autofreier Tag pro Woche - und die Energieferien.</vt:lpstr>
      <vt:lpstr>In den 80er Jahren brachen in den USA im Zuge der "Savings &amp; Loan Crisis" über 1000 Sparkassen zusammen. Diese waren stark im Immobiliensektor engagiert. Doch mit dem Verfall der Immopreise Mitte der 80er Jahre brach das Geschäftsmodell zusammen. In der staatlich organisierten Zweckgesellschaft Resolution Trust Corporation, 1989 gegründet, wurden damals die faulen Kredite gebündelt. Davor, am 19. Oktober 1987, fand an der Wall Street der "Schwarze Montag" statt. Der Dow Jones verlor 22,6 Prozent - der größte Tagesverlust in seiner Geschichte.</vt:lpstr>
      <vt:lpstr>Folie 5</vt:lpstr>
      <vt:lpstr>Folie 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Streifzug durch die Geschichte der größten Wirtschaftskrisen </dc:title>
  <dc:creator>Sonja Portenkirchner</dc:creator>
  <cp:lastModifiedBy>Sonja Portenkirchner</cp:lastModifiedBy>
  <cp:revision>24</cp:revision>
  <dcterms:created xsi:type="dcterms:W3CDTF">2008-10-20T21:01:31Z</dcterms:created>
  <dcterms:modified xsi:type="dcterms:W3CDTF">2008-10-22T20:58:29Z</dcterms:modified>
</cp:coreProperties>
</file>