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797675" cy="98742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8A7E97-E417-401C-AF5E-5F7082F4DBAE}" type="datetimeFigureOut">
              <a:rPr lang="de-DE" smtClean="0"/>
              <a:pPr/>
              <a:t>08.01.2009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32A7E9-E003-45A3-8837-5FDAF36787BD}" type="slidenum">
              <a:rPr lang="de-AT" smtClean="0"/>
              <a:pPr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C58B0F-9C7C-496F-BABD-185A2ECCE9DC}" type="slidenum">
              <a:rPr lang="de-DE" smtClean="0"/>
              <a:pPr/>
              <a:t>1</a:t>
            </a:fld>
            <a:endParaRPr lang="de-DE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3788" y="860425"/>
            <a:ext cx="4611687" cy="3460750"/>
          </a:xfrm>
          <a:ln w="12700" cap="flat">
            <a:solidFill>
              <a:schemeClr val="tx1"/>
            </a:solidFill>
          </a:ln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691064"/>
            <a:ext cx="4984750" cy="4441825"/>
          </a:xfrm>
          <a:noFill/>
          <a:ln/>
        </p:spPr>
        <p:txBody>
          <a:bodyPr lIns="92075" tIns="46038" rIns="92075" bIns="46038"/>
          <a:lstStyle/>
          <a:p>
            <a:pPr eaLnBrk="1" hangingPunct="1"/>
            <a:r>
              <a:rPr lang="de-DE" smtClean="0"/>
              <a:t>Folie erklären - Unterschied zwischen LKW und PKW - liegt hauptsächlich in der Steuer. Zweite Folie überlegen und Buchungssätze noch einmal besprechen.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C58B0F-9C7C-496F-BABD-185A2ECCE9DC}" type="slidenum">
              <a:rPr lang="de-DE" smtClean="0"/>
              <a:pPr/>
              <a:t>2</a:t>
            </a:fld>
            <a:endParaRPr lang="de-DE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3788" y="860425"/>
            <a:ext cx="4611687" cy="3460750"/>
          </a:xfrm>
          <a:ln w="12700" cap="flat">
            <a:solidFill>
              <a:schemeClr val="tx1"/>
            </a:solidFill>
          </a:ln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691064"/>
            <a:ext cx="4984750" cy="4441825"/>
          </a:xfrm>
          <a:noFill/>
          <a:ln/>
        </p:spPr>
        <p:txBody>
          <a:bodyPr lIns="92075" tIns="46038" rIns="92075" bIns="46038"/>
          <a:lstStyle/>
          <a:p>
            <a:pPr eaLnBrk="1" hangingPunct="1"/>
            <a:r>
              <a:rPr lang="de-DE" smtClean="0"/>
              <a:t>Folie erklären - Unterschied zwischen LKW und PKW - liegt hauptsächlich in der Steuer. Zweite Folie überlegen und Buchungssätze noch einmal besprechen.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9D745-E3CE-4933-B7C1-23E0BEE46519}" type="datetimeFigureOut">
              <a:rPr lang="de-DE" smtClean="0"/>
              <a:pPr/>
              <a:t>08.01.2009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32DC-61D2-473A-9B9F-978409F7690C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9D745-E3CE-4933-B7C1-23E0BEE46519}" type="datetimeFigureOut">
              <a:rPr lang="de-DE" smtClean="0"/>
              <a:pPr/>
              <a:t>08.01.2009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32DC-61D2-473A-9B9F-978409F7690C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9D745-E3CE-4933-B7C1-23E0BEE46519}" type="datetimeFigureOut">
              <a:rPr lang="de-DE" smtClean="0"/>
              <a:pPr/>
              <a:t>08.01.2009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32DC-61D2-473A-9B9F-978409F7690C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9D745-E3CE-4933-B7C1-23E0BEE46519}" type="datetimeFigureOut">
              <a:rPr lang="de-DE" smtClean="0"/>
              <a:pPr/>
              <a:t>08.01.2009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32DC-61D2-473A-9B9F-978409F7690C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9D745-E3CE-4933-B7C1-23E0BEE46519}" type="datetimeFigureOut">
              <a:rPr lang="de-DE" smtClean="0"/>
              <a:pPr/>
              <a:t>08.01.2009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32DC-61D2-473A-9B9F-978409F7690C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9D745-E3CE-4933-B7C1-23E0BEE46519}" type="datetimeFigureOut">
              <a:rPr lang="de-DE" smtClean="0"/>
              <a:pPr/>
              <a:t>08.01.2009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32DC-61D2-473A-9B9F-978409F7690C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9D745-E3CE-4933-B7C1-23E0BEE46519}" type="datetimeFigureOut">
              <a:rPr lang="de-DE" smtClean="0"/>
              <a:pPr/>
              <a:t>08.01.2009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32DC-61D2-473A-9B9F-978409F7690C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9D745-E3CE-4933-B7C1-23E0BEE46519}" type="datetimeFigureOut">
              <a:rPr lang="de-DE" smtClean="0"/>
              <a:pPr/>
              <a:t>08.01.2009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32DC-61D2-473A-9B9F-978409F7690C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9D745-E3CE-4933-B7C1-23E0BEE46519}" type="datetimeFigureOut">
              <a:rPr lang="de-DE" smtClean="0"/>
              <a:pPr/>
              <a:t>08.01.2009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32DC-61D2-473A-9B9F-978409F7690C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9D745-E3CE-4933-B7C1-23E0BEE46519}" type="datetimeFigureOut">
              <a:rPr lang="de-DE" smtClean="0"/>
              <a:pPr/>
              <a:t>08.01.2009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32DC-61D2-473A-9B9F-978409F7690C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9D745-E3CE-4933-B7C1-23E0BEE46519}" type="datetimeFigureOut">
              <a:rPr lang="de-DE" smtClean="0"/>
              <a:pPr/>
              <a:t>08.01.2009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32DC-61D2-473A-9B9F-978409F7690C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9D745-E3CE-4933-B7C1-23E0BEE46519}" type="datetimeFigureOut">
              <a:rPr lang="de-DE" smtClean="0"/>
              <a:pPr/>
              <a:t>08.01.2009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2C32DC-61D2-473A-9B9F-978409F7690C}" type="slidenum">
              <a:rPr lang="de-AT" smtClean="0"/>
              <a:pPr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 b="401"/>
          <a:stretch>
            <a:fillRect/>
          </a:stretch>
        </p:blipFill>
        <p:spPr bwMode="auto">
          <a:xfrm>
            <a:off x="428596" y="285727"/>
            <a:ext cx="6786610" cy="6572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79131" y="128589"/>
            <a:ext cx="4534896" cy="431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 eaLnBrk="0" hangingPunct="0">
              <a:defRPr/>
            </a:pPr>
            <a:r>
              <a:rPr lang="de-DE" sz="22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Rätsel – Steuern/Kammerumlage</a:t>
            </a:r>
            <a:endParaRPr lang="de-DE" sz="2200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8213" name="Rectangle 1091"/>
          <p:cNvSpPr>
            <a:spLocks noChangeArrowheads="1"/>
          </p:cNvSpPr>
          <p:nvPr/>
        </p:nvSpPr>
        <p:spPr bwMode="auto">
          <a:xfrm>
            <a:off x="102577" y="85725"/>
            <a:ext cx="8940312" cy="484188"/>
          </a:xfrm>
          <a:prstGeom prst="rect">
            <a:avLst/>
          </a:prstGeom>
          <a:noFill/>
          <a:ln w="12700">
            <a:solidFill>
              <a:srgbClr val="DDDDDD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de-AT"/>
          </a:p>
        </p:txBody>
      </p:sp>
      <p:pic>
        <p:nvPicPr>
          <p:cNvPr id="8214" name="Grafik 8" descr="bauerpoint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80838" y="109538"/>
            <a:ext cx="110929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hteck 10"/>
          <p:cNvSpPr/>
          <p:nvPr/>
        </p:nvSpPr>
        <p:spPr>
          <a:xfrm>
            <a:off x="71438" y="4787168"/>
            <a:ext cx="4572000" cy="178510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AT" sz="1100" b="1" dirty="0" err="1" smtClean="0"/>
              <a:t>Across</a:t>
            </a:r>
            <a:r>
              <a:rPr lang="de-AT" sz="1100" b="1" dirty="0" smtClean="0"/>
              <a:t> </a:t>
            </a:r>
          </a:p>
          <a:p>
            <a:r>
              <a:rPr lang="de-AT" sz="1100" dirty="0" smtClean="0"/>
              <a:t>1. Die Differenz zwischen Umsatzsteuer und Vorsteuer, wird an das Finanzamt abgeführt </a:t>
            </a:r>
          </a:p>
          <a:p>
            <a:r>
              <a:rPr lang="de-AT" sz="1100" dirty="0" smtClean="0"/>
              <a:t>3. ...sind Aufwendungen und vermindern den Gewinn </a:t>
            </a:r>
          </a:p>
          <a:p>
            <a:r>
              <a:rPr lang="de-AT" sz="1100" dirty="0" smtClean="0"/>
              <a:t>4. ...Steuern werden in der Kontenklasse 0 erfasst und sind Teil des Anschaffungswertes </a:t>
            </a:r>
          </a:p>
          <a:p>
            <a:r>
              <a:rPr lang="de-AT" sz="1100" dirty="0" smtClean="0"/>
              <a:t>9. ...sind steuerlich nicht abzugsfähig </a:t>
            </a:r>
          </a:p>
          <a:p>
            <a:r>
              <a:rPr lang="de-AT" sz="1100" dirty="0" smtClean="0"/>
              <a:t>11. ...wird auf dem Konto 0630 </a:t>
            </a:r>
            <a:r>
              <a:rPr lang="de-AT" sz="1100" dirty="0" err="1" smtClean="0"/>
              <a:t>PKw</a:t>
            </a:r>
            <a:r>
              <a:rPr lang="de-AT" sz="1100" dirty="0" smtClean="0"/>
              <a:t> und Kombis verbucht </a:t>
            </a:r>
          </a:p>
          <a:p>
            <a:r>
              <a:rPr lang="de-AT" sz="1100" dirty="0" smtClean="0"/>
              <a:t>12. Diese Steuern werden vom Unternehmer einbehalten und an das Finanzamt abgeführt </a:t>
            </a:r>
            <a:endParaRPr lang="de-AT" sz="1100" dirty="0"/>
          </a:p>
        </p:txBody>
      </p:sp>
      <p:sp>
        <p:nvSpPr>
          <p:cNvPr id="12" name="Rechteck 11"/>
          <p:cNvSpPr/>
          <p:nvPr/>
        </p:nvSpPr>
        <p:spPr>
          <a:xfrm>
            <a:off x="142844" y="3071810"/>
            <a:ext cx="4572000" cy="127727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AT" sz="1100" b="1" dirty="0" smtClean="0"/>
              <a:t>Down </a:t>
            </a:r>
          </a:p>
          <a:p>
            <a:r>
              <a:rPr lang="de-AT" sz="1100" dirty="0" smtClean="0"/>
              <a:t>2. ...ist eine Durchlaufsteuer </a:t>
            </a:r>
          </a:p>
          <a:p>
            <a:r>
              <a:rPr lang="de-AT" sz="1100" dirty="0" smtClean="0"/>
              <a:t>5. Abrechnungsintervall für die Kammerumlage </a:t>
            </a:r>
          </a:p>
          <a:p>
            <a:r>
              <a:rPr lang="de-AT" sz="1100" dirty="0" smtClean="0"/>
              <a:t>6. ...</a:t>
            </a:r>
            <a:r>
              <a:rPr lang="de-AT" sz="1100" dirty="0" smtClean="0"/>
              <a:t>müssen aktiviert </a:t>
            </a:r>
            <a:r>
              <a:rPr lang="de-AT" sz="1100" dirty="0" smtClean="0"/>
              <a:t>werden </a:t>
            </a:r>
          </a:p>
          <a:p>
            <a:r>
              <a:rPr lang="de-AT" sz="1100" dirty="0" smtClean="0"/>
              <a:t>7. ...ist eine Durchlaufsteuer </a:t>
            </a:r>
          </a:p>
          <a:p>
            <a:r>
              <a:rPr lang="de-AT" sz="1100" dirty="0" smtClean="0"/>
              <a:t>8. Diese wird von den Mitgliedern der Wirtschaftskammer eingehoben </a:t>
            </a:r>
          </a:p>
          <a:p>
            <a:r>
              <a:rPr lang="de-AT" sz="1100" dirty="0" smtClean="0"/>
              <a:t>10. Diese Steuer wird auf dem Konto 9610 verbucht </a:t>
            </a:r>
            <a:endParaRPr lang="de-AT" sz="1100" dirty="0"/>
          </a:p>
        </p:txBody>
      </p:sp>
      <p:pic>
        <p:nvPicPr>
          <p:cNvPr id="5122" name="Picture 2" descr="http://www.ihk-oldenburg.de/img/fotos/geld-finanzen-steuern-staatshaushalt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768" y="714356"/>
            <a:ext cx="1905000" cy="1905000"/>
          </a:xfrm>
          <a:prstGeom prst="rect">
            <a:avLst/>
          </a:prstGeom>
          <a:noFill/>
        </p:spPr>
      </p:pic>
      <p:sp>
        <p:nvSpPr>
          <p:cNvPr id="9" name="Rechteck 8"/>
          <p:cNvSpPr/>
          <p:nvPr/>
        </p:nvSpPr>
        <p:spPr>
          <a:xfrm>
            <a:off x="4705732" y="5724160"/>
            <a:ext cx="214314" cy="2143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Rechteck 9"/>
          <p:cNvSpPr/>
          <p:nvPr/>
        </p:nvSpPr>
        <p:spPr>
          <a:xfrm>
            <a:off x="4705732" y="2553456"/>
            <a:ext cx="214314" cy="2143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3" name="Rechteck 12"/>
          <p:cNvSpPr/>
          <p:nvPr/>
        </p:nvSpPr>
        <p:spPr>
          <a:xfrm>
            <a:off x="6814010" y="2553456"/>
            <a:ext cx="214314" cy="2143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4" name="Rechteck 13"/>
          <p:cNvSpPr/>
          <p:nvPr/>
        </p:nvSpPr>
        <p:spPr>
          <a:xfrm>
            <a:off x="4910902" y="642918"/>
            <a:ext cx="214314" cy="2143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5" name="Rechteck 14"/>
          <p:cNvSpPr/>
          <p:nvPr/>
        </p:nvSpPr>
        <p:spPr>
          <a:xfrm>
            <a:off x="5125216" y="4251394"/>
            <a:ext cx="214314" cy="2143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6" name="Rechteck 15"/>
          <p:cNvSpPr/>
          <p:nvPr/>
        </p:nvSpPr>
        <p:spPr>
          <a:xfrm>
            <a:off x="5125216" y="2972940"/>
            <a:ext cx="214314" cy="2143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7" name="Rechteck 16"/>
          <p:cNvSpPr/>
          <p:nvPr/>
        </p:nvSpPr>
        <p:spPr>
          <a:xfrm>
            <a:off x="4491418" y="1714488"/>
            <a:ext cx="214314" cy="2143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8" name="Rechteck 17"/>
          <p:cNvSpPr/>
          <p:nvPr/>
        </p:nvSpPr>
        <p:spPr>
          <a:xfrm>
            <a:off x="3857620" y="642918"/>
            <a:ext cx="214314" cy="2143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9" name="Rechteck 18"/>
          <p:cNvSpPr/>
          <p:nvPr/>
        </p:nvSpPr>
        <p:spPr>
          <a:xfrm>
            <a:off x="928662" y="2643182"/>
            <a:ext cx="214314" cy="2143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0" name="Rechteck 19"/>
          <p:cNvSpPr/>
          <p:nvPr/>
        </p:nvSpPr>
        <p:spPr>
          <a:xfrm>
            <a:off x="1214414" y="2643182"/>
            <a:ext cx="214314" cy="2143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1" name="Rechteck 20"/>
          <p:cNvSpPr/>
          <p:nvPr/>
        </p:nvSpPr>
        <p:spPr>
          <a:xfrm>
            <a:off x="1500166" y="2643182"/>
            <a:ext cx="214314" cy="2143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2" name="Rechteck 21"/>
          <p:cNvSpPr/>
          <p:nvPr/>
        </p:nvSpPr>
        <p:spPr>
          <a:xfrm>
            <a:off x="1785918" y="2643182"/>
            <a:ext cx="214314" cy="2143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3" name="Rechteck 22"/>
          <p:cNvSpPr/>
          <p:nvPr/>
        </p:nvSpPr>
        <p:spPr>
          <a:xfrm>
            <a:off x="2071670" y="2643182"/>
            <a:ext cx="214314" cy="2143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4" name="Rechteck 23"/>
          <p:cNvSpPr/>
          <p:nvPr/>
        </p:nvSpPr>
        <p:spPr>
          <a:xfrm>
            <a:off x="2357422" y="2643182"/>
            <a:ext cx="214314" cy="2143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5" name="Rechteck 24"/>
          <p:cNvSpPr/>
          <p:nvPr/>
        </p:nvSpPr>
        <p:spPr>
          <a:xfrm>
            <a:off x="2643174" y="2643182"/>
            <a:ext cx="214314" cy="2143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6" name="Rechteck 25"/>
          <p:cNvSpPr/>
          <p:nvPr/>
        </p:nvSpPr>
        <p:spPr>
          <a:xfrm>
            <a:off x="2928926" y="2643182"/>
            <a:ext cx="214314" cy="2143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7" name="Rechteck 26"/>
          <p:cNvSpPr/>
          <p:nvPr/>
        </p:nvSpPr>
        <p:spPr>
          <a:xfrm>
            <a:off x="3214678" y="2643182"/>
            <a:ext cx="214314" cy="2143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8" name="Textfeld 27"/>
          <p:cNvSpPr txBox="1"/>
          <p:nvPr/>
        </p:nvSpPr>
        <p:spPr>
          <a:xfrm>
            <a:off x="1357290" y="2285992"/>
            <a:ext cx="1439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Lösungswort:</a:t>
            </a:r>
            <a:endParaRPr lang="de-AT" dirty="0"/>
          </a:p>
        </p:txBody>
      </p:sp>
      <p:sp>
        <p:nvSpPr>
          <p:cNvPr id="29" name="Rechteck 28"/>
          <p:cNvSpPr/>
          <p:nvPr/>
        </p:nvSpPr>
        <p:spPr>
          <a:xfrm>
            <a:off x="714348" y="2285992"/>
            <a:ext cx="2928958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0" name="Rechteck 29"/>
          <p:cNvSpPr/>
          <p:nvPr/>
        </p:nvSpPr>
        <p:spPr>
          <a:xfrm>
            <a:off x="6187642" y="5733304"/>
            <a:ext cx="214314" cy="2143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1" name="Textfeld 30"/>
          <p:cNvSpPr txBox="1"/>
          <p:nvPr/>
        </p:nvSpPr>
        <p:spPr>
          <a:xfrm>
            <a:off x="7373964" y="6444281"/>
            <a:ext cx="177003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50" dirty="0" smtClean="0"/>
              <a:t>Umlaute werden verwendet!</a:t>
            </a:r>
            <a:endParaRPr lang="de-AT" sz="1050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79131" y="128589"/>
            <a:ext cx="5539978" cy="431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 eaLnBrk="0" hangingPunct="0">
              <a:defRPr/>
            </a:pPr>
            <a:r>
              <a:rPr lang="de-DE" sz="22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Rätsel – Steuern/Kammerumlage - Lösung</a:t>
            </a:r>
            <a:endParaRPr lang="de-DE" sz="2200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8213" name="Rectangle 1091"/>
          <p:cNvSpPr>
            <a:spLocks noChangeArrowheads="1"/>
          </p:cNvSpPr>
          <p:nvPr/>
        </p:nvSpPr>
        <p:spPr bwMode="auto">
          <a:xfrm>
            <a:off x="102577" y="85725"/>
            <a:ext cx="8940312" cy="484188"/>
          </a:xfrm>
          <a:prstGeom prst="rect">
            <a:avLst/>
          </a:prstGeom>
          <a:noFill/>
          <a:ln w="12700">
            <a:solidFill>
              <a:srgbClr val="DDDDDD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de-AT"/>
          </a:p>
        </p:txBody>
      </p:sp>
      <p:pic>
        <p:nvPicPr>
          <p:cNvPr id="8214" name="Grafik 8" descr="bauerpoint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80838" y="109538"/>
            <a:ext cx="110929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846366" y="684070"/>
            <a:ext cx="71438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AT" b="1" dirty="0" smtClean="0">
                <a:solidFill>
                  <a:srgbClr val="FF0000"/>
                </a:solidFill>
              </a:rPr>
              <a:t>Privatsteuern</a:t>
            </a:r>
            <a:r>
              <a:rPr lang="de-AT" dirty="0" smtClean="0"/>
              <a:t> ...sind steuerlich nicht abzugsfähig</a:t>
            </a:r>
          </a:p>
          <a:p>
            <a:r>
              <a:rPr lang="de-AT" b="1" dirty="0" smtClean="0">
                <a:solidFill>
                  <a:srgbClr val="FF0000"/>
                </a:solidFill>
              </a:rPr>
              <a:t>Durchlaufsteuern</a:t>
            </a:r>
            <a:r>
              <a:rPr lang="de-AT" dirty="0" smtClean="0"/>
              <a:t> Diese Steuern werden vom Unternehmer einbehalten und an das Finanzamt abgeführt</a:t>
            </a:r>
          </a:p>
          <a:p>
            <a:r>
              <a:rPr lang="de-AT" b="1" dirty="0" smtClean="0">
                <a:solidFill>
                  <a:srgbClr val="FF0000"/>
                </a:solidFill>
              </a:rPr>
              <a:t>aktivierungspflichtige</a:t>
            </a:r>
            <a:r>
              <a:rPr lang="de-AT" dirty="0" smtClean="0"/>
              <a:t> ...Steuern werden in der Kontenklasse 0 erfasst und sind Teil des Anschaffungswertes</a:t>
            </a:r>
          </a:p>
          <a:p>
            <a:r>
              <a:rPr lang="de-AT" b="1" dirty="0" smtClean="0">
                <a:solidFill>
                  <a:srgbClr val="FF0000"/>
                </a:solidFill>
              </a:rPr>
              <a:t>Kammerumlage</a:t>
            </a:r>
            <a:r>
              <a:rPr lang="de-AT" dirty="0" smtClean="0"/>
              <a:t> Diese wird von den Mitgliedern der Wirtschaftskammer eingehoben</a:t>
            </a:r>
          </a:p>
          <a:p>
            <a:r>
              <a:rPr lang="de-AT" b="1" dirty="0" smtClean="0">
                <a:solidFill>
                  <a:srgbClr val="FF0000"/>
                </a:solidFill>
              </a:rPr>
              <a:t>Betriebssteuern</a:t>
            </a:r>
            <a:r>
              <a:rPr lang="de-AT" dirty="0" smtClean="0"/>
              <a:t> ...sind Aufwendungen und vermindern den Gewinn</a:t>
            </a:r>
          </a:p>
          <a:p>
            <a:r>
              <a:rPr lang="de-AT" b="1" dirty="0" smtClean="0">
                <a:solidFill>
                  <a:srgbClr val="FF0000"/>
                </a:solidFill>
              </a:rPr>
              <a:t>UST-</a:t>
            </a:r>
            <a:r>
              <a:rPr lang="de-AT" b="1" dirty="0" err="1" smtClean="0">
                <a:solidFill>
                  <a:srgbClr val="FF0000"/>
                </a:solidFill>
              </a:rPr>
              <a:t>Zahllast</a:t>
            </a:r>
            <a:r>
              <a:rPr lang="de-AT" dirty="0" smtClean="0"/>
              <a:t> Die Differenz zwischen Umsatzsteuer und Vorsteuer, wird an das Finanzamt abgeführt</a:t>
            </a:r>
          </a:p>
          <a:p>
            <a:r>
              <a:rPr lang="de-AT" b="1" dirty="0" smtClean="0">
                <a:solidFill>
                  <a:srgbClr val="FF0000"/>
                </a:solidFill>
              </a:rPr>
              <a:t>Lohnsteuer</a:t>
            </a:r>
            <a:r>
              <a:rPr lang="de-AT" dirty="0" smtClean="0"/>
              <a:t> ...ist eine Durchlaufsteuer</a:t>
            </a:r>
          </a:p>
          <a:p>
            <a:r>
              <a:rPr lang="de-AT" b="1" dirty="0" smtClean="0">
                <a:solidFill>
                  <a:srgbClr val="FF0000"/>
                </a:solidFill>
              </a:rPr>
              <a:t>Umsatzsteuer</a:t>
            </a:r>
            <a:r>
              <a:rPr lang="de-AT" dirty="0" smtClean="0"/>
              <a:t> ...ist eine Durchlaufsteuer</a:t>
            </a:r>
          </a:p>
          <a:p>
            <a:r>
              <a:rPr lang="de-AT" b="1" dirty="0" smtClean="0">
                <a:solidFill>
                  <a:srgbClr val="FF0000"/>
                </a:solidFill>
              </a:rPr>
              <a:t>Grunderwerbsteuern</a:t>
            </a:r>
            <a:r>
              <a:rPr lang="de-AT" dirty="0" smtClean="0"/>
              <a:t> </a:t>
            </a:r>
            <a:r>
              <a:rPr lang="de-AT" dirty="0" smtClean="0"/>
              <a:t>...muss aktiviert werden</a:t>
            </a:r>
          </a:p>
          <a:p>
            <a:r>
              <a:rPr lang="de-AT" b="1" dirty="0" smtClean="0">
                <a:solidFill>
                  <a:srgbClr val="FF0000"/>
                </a:solidFill>
              </a:rPr>
              <a:t>Nova</a:t>
            </a:r>
            <a:r>
              <a:rPr lang="de-AT" dirty="0" smtClean="0"/>
              <a:t> ...wird auf dem Konto 0630 </a:t>
            </a:r>
            <a:r>
              <a:rPr lang="de-AT" dirty="0" err="1" smtClean="0"/>
              <a:t>PKw</a:t>
            </a:r>
            <a:r>
              <a:rPr lang="de-AT" dirty="0" smtClean="0"/>
              <a:t> und Kombis verbucht</a:t>
            </a:r>
          </a:p>
          <a:p>
            <a:r>
              <a:rPr lang="de-AT" b="1" dirty="0" smtClean="0">
                <a:solidFill>
                  <a:srgbClr val="FF0000"/>
                </a:solidFill>
              </a:rPr>
              <a:t>Einkommensteuer</a:t>
            </a:r>
            <a:r>
              <a:rPr lang="de-AT" dirty="0" smtClean="0"/>
              <a:t> Diese Steuer wird auf dem Konto 9610 verbucht</a:t>
            </a:r>
          </a:p>
          <a:p>
            <a:r>
              <a:rPr lang="de-AT" dirty="0" smtClean="0"/>
              <a:t>kalendervierteljährlich Abrechnungsintervall für die </a:t>
            </a:r>
            <a:r>
              <a:rPr lang="de-AT" dirty="0" smtClean="0"/>
              <a:t>Kammerumlage</a:t>
            </a:r>
          </a:p>
          <a:p>
            <a:r>
              <a:rPr lang="de-AT" b="1" dirty="0" smtClean="0">
                <a:solidFill>
                  <a:srgbClr val="FF0000"/>
                </a:solidFill>
              </a:rPr>
              <a:t>kalendervierteljährlich  </a:t>
            </a:r>
            <a:r>
              <a:rPr lang="de-AT" dirty="0" smtClean="0"/>
              <a:t>Abrechnungsintervall </a:t>
            </a:r>
            <a:r>
              <a:rPr lang="de-AT" dirty="0" smtClean="0"/>
              <a:t>für die Kammerumlage </a:t>
            </a:r>
          </a:p>
          <a:p>
            <a:r>
              <a:rPr lang="de-AT" dirty="0" smtClean="0"/>
              <a:t> </a:t>
            </a:r>
            <a:endParaRPr lang="de-AT" dirty="0"/>
          </a:p>
        </p:txBody>
      </p:sp>
      <p:sp>
        <p:nvSpPr>
          <p:cNvPr id="6" name="Rechteck 5"/>
          <p:cNvSpPr/>
          <p:nvPr/>
        </p:nvSpPr>
        <p:spPr>
          <a:xfrm>
            <a:off x="2714612" y="6143644"/>
            <a:ext cx="214314" cy="2143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rgbClr val="FF0000"/>
                </a:solidFill>
              </a:rPr>
              <a:t>F</a:t>
            </a:r>
            <a:endParaRPr lang="de-AT" dirty="0">
              <a:solidFill>
                <a:srgbClr val="FF0000"/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3000364" y="6143644"/>
            <a:ext cx="214314" cy="2143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rgbClr val="FF0000"/>
                </a:solidFill>
              </a:rPr>
              <a:t>I</a:t>
            </a:r>
            <a:endParaRPr lang="de-AT" dirty="0">
              <a:solidFill>
                <a:srgbClr val="FF0000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3286116" y="6143644"/>
            <a:ext cx="214314" cy="2143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rgbClr val="FF0000"/>
                </a:solidFill>
              </a:rPr>
              <a:t>N</a:t>
            </a:r>
            <a:endParaRPr lang="de-AT" dirty="0">
              <a:solidFill>
                <a:srgbClr val="FF0000"/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3571868" y="6143644"/>
            <a:ext cx="214314" cy="2143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rgbClr val="FF0000"/>
                </a:solidFill>
              </a:rPr>
              <a:t>A</a:t>
            </a:r>
            <a:endParaRPr lang="de-AT" dirty="0">
              <a:solidFill>
                <a:srgbClr val="FF0000"/>
              </a:solidFill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3857620" y="6143644"/>
            <a:ext cx="214314" cy="2143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rgbClr val="FF0000"/>
                </a:solidFill>
              </a:rPr>
              <a:t>N</a:t>
            </a:r>
            <a:endParaRPr lang="de-AT" dirty="0">
              <a:solidFill>
                <a:srgbClr val="FF0000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4143372" y="6143644"/>
            <a:ext cx="214314" cy="2143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rgbClr val="FF0000"/>
                </a:solidFill>
              </a:rPr>
              <a:t>Z</a:t>
            </a:r>
            <a:endParaRPr lang="de-AT" dirty="0">
              <a:solidFill>
                <a:srgbClr val="FF0000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4429124" y="6143644"/>
            <a:ext cx="214314" cy="2143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rgbClr val="FF0000"/>
                </a:solidFill>
              </a:rPr>
              <a:t>A</a:t>
            </a:r>
            <a:endParaRPr lang="de-AT" dirty="0">
              <a:solidFill>
                <a:srgbClr val="FF0000"/>
              </a:solidFill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4714876" y="6143644"/>
            <a:ext cx="214314" cy="2143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rgbClr val="FF0000"/>
                </a:solidFill>
              </a:rPr>
              <a:t>M</a:t>
            </a:r>
            <a:endParaRPr lang="de-AT" dirty="0">
              <a:solidFill>
                <a:srgbClr val="FF0000"/>
              </a:solidFill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5000628" y="6143644"/>
            <a:ext cx="214314" cy="2143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rgbClr val="FF0000"/>
                </a:solidFill>
              </a:rPr>
              <a:t>T</a:t>
            </a:r>
            <a:endParaRPr lang="de-AT" dirty="0">
              <a:solidFill>
                <a:srgbClr val="FF0000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3143240" y="5786454"/>
            <a:ext cx="1439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Lösungswort:</a:t>
            </a:r>
            <a:endParaRPr lang="de-AT" dirty="0"/>
          </a:p>
        </p:txBody>
      </p:sp>
      <p:sp>
        <p:nvSpPr>
          <p:cNvPr id="17" name="Rechteck 16"/>
          <p:cNvSpPr/>
          <p:nvPr/>
        </p:nvSpPr>
        <p:spPr>
          <a:xfrm>
            <a:off x="2500298" y="5786454"/>
            <a:ext cx="2928958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299</Words>
  <Application>Microsoft Office PowerPoint</Application>
  <PresentationFormat>Bildschirmpräsentation (4:3)</PresentationFormat>
  <Paragraphs>46</Paragraphs>
  <Slides>2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Larissa-Design</vt:lpstr>
      <vt:lpstr>Folie 1</vt:lpstr>
      <vt:lpstr>Folie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Mag. Helmut Bauer</dc:creator>
  <cp:lastModifiedBy>hbauer</cp:lastModifiedBy>
  <cp:revision>9</cp:revision>
  <dcterms:created xsi:type="dcterms:W3CDTF">2009-01-07T13:56:44Z</dcterms:created>
  <dcterms:modified xsi:type="dcterms:W3CDTF">2009-01-08T09:57:21Z</dcterms:modified>
</cp:coreProperties>
</file>